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CFF"/>
    <a:srgbClr val="7A00CC"/>
    <a:srgbClr val="DAE3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8C0EF9-A340-4056-90E6-E00BB83D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04E6D3B-14A8-4712-8FE0-FF6E938C4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5750FB-1DBE-4CD8-A36E-CB1317B3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5E7A-8B55-4DDC-A4DF-24F5B5A92147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06C76C-BB6C-48CC-A77F-E85E902ED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ED7AA9-32DB-43DF-B838-74560BA6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2B27-E1D0-48BB-BC08-890087464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97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981F87-0966-4EEB-BDD3-C03395E4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251B760-8EA5-4F4D-9C2F-DBD65BA82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661353-6AE2-4A6E-B84D-9545DB5A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5E7A-8B55-4DDC-A4DF-24F5B5A92147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739FBA1-F428-480E-91E6-5C61CCB8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2FF09B-52B2-427F-BF89-D8FC241B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2B27-E1D0-48BB-BC08-890087464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67B556D-FD89-43F3-90EB-8375513AC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47095DF-61BB-4BFB-A1BD-6175539EE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2B945B-49BC-429F-8680-F5016DD2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5E7A-8B55-4DDC-A4DF-24F5B5A92147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E626C3-4E49-40B9-A250-C18A8B54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E184CF-A396-48E5-871B-CDA2CFEF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2B27-E1D0-48BB-BC08-890087464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81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4410BD-C18C-4BF9-933F-4CCCD92B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14D3B8-727D-45B0-887B-7F6DFCCAD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818309C-1A4F-46A4-ACF7-47490340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5E7A-8B55-4DDC-A4DF-24F5B5A92147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E71A36-6F31-4D7C-91C7-A0FB050D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70E54A-4F6A-42C6-9099-C2D89EF0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2B27-E1D0-48BB-BC08-890087464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33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6BB104-9B82-44AB-8515-7B04F979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D6D31B9-3780-4C29-BCEE-180110921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1E01266-59ED-4A25-B4F2-E417CA897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5E7A-8B55-4DDC-A4DF-24F5B5A92147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D132C2-20A6-4136-9893-29891FCD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4A64A9-D684-43F8-B46C-09CB754D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2B27-E1D0-48BB-BC08-890087464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36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69B6D8-E208-4791-BDC1-391EA111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C0D8CC-2783-4701-A8B4-2CA4047F4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ED7AB37-2F9D-475E-87DC-051C81FC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EAC6EA8-AB69-4207-A291-F64E4048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5E7A-8B55-4DDC-A4DF-24F5B5A92147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022F103-0D32-4360-B8F4-ABC95F73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0CF7810-0740-4A4F-8B76-A0F5C665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2B27-E1D0-48BB-BC08-890087464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04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8389B7-4430-41EA-87E8-63348CF5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98B981-23DB-4C65-B3E4-E55A659CB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C1A5D0A-CB4F-4BA5-880B-AB68FD0A6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0A0539B-8D68-4C52-A14B-4B2A44C3B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210092F-F937-4781-A373-FA3F156E4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5253412-AECE-4F90-AEE2-076C94F5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5E7A-8B55-4DDC-A4DF-24F5B5A92147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2E4D79F-5645-4D82-A08B-FE1482A2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36BF10E-82CF-48D7-8934-70F8A380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2B27-E1D0-48BB-BC08-890087464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91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63CDE9-ABA2-4876-A9F7-54146DD0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74AA2E0-0725-4D03-B436-C2F35C21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5E7A-8B55-4DDC-A4DF-24F5B5A92147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BE75775-FC65-4D54-9350-262B01F7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85EE694-EFB9-446D-A880-6036A9FC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2B27-E1D0-48BB-BC08-890087464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18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83754D8-139A-47D9-A752-348387F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5E7A-8B55-4DDC-A4DF-24F5B5A92147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BFAA7DD-B4E7-429B-88FC-D791A70C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408C532-D631-4922-B7C1-D1B60041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2B27-E1D0-48BB-BC08-890087464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53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CB11B6-4266-466B-A8BD-6FFFCBCA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15D7E4-D841-4105-BA7C-491ACF8AD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878F0B1-9EF2-452E-BD02-BB9841900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5C4E66-0591-4932-9713-64AB9571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5E7A-8B55-4DDC-A4DF-24F5B5A92147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0DD045E-CB26-4A24-98DA-EB2D8E00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1958E75-A530-4245-AA22-C40F89C4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2B27-E1D0-48BB-BC08-890087464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36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FA1B82-8169-4BFC-9E32-5DD5EF24B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B806CA7-1522-49A5-9469-2896B0F554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67879D-B321-4207-8233-868E3CC86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EAB7E1A-AD27-499D-8A13-4E4DBA24D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5E7A-8B55-4DDC-A4DF-24F5B5A92147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A756C95-8745-45B3-B02E-03DA69B2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A06C32-E13E-4780-BAE3-58030A5E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2B27-E1D0-48BB-BC08-890087464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804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94D70DF-B797-4969-AEB7-4E43D50C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AFEC771-BD0A-41C1-90F2-C5FE8A16F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C5A1AA-C486-46B6-852D-14BED2E5B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75E7A-8B55-4DDC-A4DF-24F5B5A92147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880FF5-E013-43B5-B4B6-BFCAE7933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93B8B9-98C7-4F7D-BDCC-8E65FCBE7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27-E1D0-48BB-BC08-8900874642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44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2385C5C-D152-47FF-89AE-594766D08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2314" cy="512179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C476080-1F58-4AC0-81F3-83A000AE3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00"/>
            <a:ext cx="12192000" cy="192749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82F89ED-3E46-4A48-AC1E-4643D4AAC812}"/>
              </a:ext>
            </a:extLst>
          </p:cNvPr>
          <p:cNvSpPr txBox="1"/>
          <p:nvPr/>
        </p:nvSpPr>
        <p:spPr>
          <a:xfrm>
            <a:off x="9942653" y="6296627"/>
            <a:ext cx="234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110.05.27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修訂</a:t>
            </a:r>
          </a:p>
        </p:txBody>
      </p:sp>
    </p:spTree>
    <p:extLst>
      <p:ext uri="{BB962C8B-B14F-4D97-AF65-F5344CB8AC3E}">
        <p14:creationId xmlns:p14="http://schemas.microsoft.com/office/powerpoint/2010/main" val="1621041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DCC04A3-B304-4096-A21B-068750F2B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E485486-BC47-4C45-B739-5B18E7535566}"/>
              </a:ext>
            </a:extLst>
          </p:cNvPr>
          <p:cNvSpPr/>
          <p:nvPr/>
        </p:nvSpPr>
        <p:spPr>
          <a:xfrm>
            <a:off x="1740023" y="3648722"/>
            <a:ext cx="8407154" cy="932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537D43-2FD0-455C-9AB8-31480D946FCF}"/>
              </a:ext>
            </a:extLst>
          </p:cNvPr>
          <p:cNvSpPr/>
          <p:nvPr/>
        </p:nvSpPr>
        <p:spPr>
          <a:xfrm>
            <a:off x="3215196" y="3182644"/>
            <a:ext cx="7455764" cy="932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4D323E-5336-4AF4-97C3-73C3338AAAAF}"/>
              </a:ext>
            </a:extLst>
          </p:cNvPr>
          <p:cNvSpPr/>
          <p:nvPr/>
        </p:nvSpPr>
        <p:spPr>
          <a:xfrm>
            <a:off x="3820358" y="3003778"/>
            <a:ext cx="6850602" cy="932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35602AE-0F32-48DA-B7B8-06F1F5241159}"/>
              </a:ext>
            </a:extLst>
          </p:cNvPr>
          <p:cNvSpPr txBox="1"/>
          <p:nvPr/>
        </p:nvSpPr>
        <p:spPr>
          <a:xfrm rot="21280447">
            <a:off x="3076028" y="3125590"/>
            <a:ext cx="8774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b="1" dirty="0">
                <a:ln w="13462">
                  <a:solidFill>
                    <a:srgbClr val="ABACFF"/>
                  </a:solidFill>
                  <a:prstDash val="solid"/>
                </a:ln>
                <a:gradFill flip="none" rotWithShape="1">
                  <a:gsLst>
                    <a:gs pos="0">
                      <a:srgbClr val="7A00CC">
                        <a:shade val="30000"/>
                        <a:satMod val="115000"/>
                      </a:srgbClr>
                    </a:gs>
                    <a:gs pos="50000">
                      <a:srgbClr val="7A00CC">
                        <a:shade val="67500"/>
                        <a:satMod val="115000"/>
                      </a:srgbClr>
                    </a:gs>
                    <a:gs pos="100000">
                      <a:srgbClr val="7A00CC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dist="38100" dir="2700000" algn="bl" rotWithShape="0">
                    <a:schemeClr val="accent5"/>
                  </a:outerShdw>
                </a:effectLst>
                <a:latin typeface="LiSu" panose="02010509060101010101" pitchFamily="49" charset="-122"/>
                <a:ea typeface="LiSu" panose="02010509060101010101" pitchFamily="49" charset="-122"/>
              </a:rPr>
              <a:t>祝各位考生金榜題名</a:t>
            </a:r>
          </a:p>
        </p:txBody>
      </p:sp>
    </p:spTree>
    <p:extLst>
      <p:ext uri="{BB962C8B-B14F-4D97-AF65-F5344CB8AC3E}">
        <p14:creationId xmlns:p14="http://schemas.microsoft.com/office/powerpoint/2010/main" val="43500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DCC04A3-B304-4096-A21B-068750F2B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744783D5-1326-492A-9E51-4B24BDDDA942}"/>
              </a:ext>
            </a:extLst>
          </p:cNvPr>
          <p:cNvSpPr txBox="1"/>
          <p:nvPr/>
        </p:nvSpPr>
        <p:spPr>
          <a:xfrm>
            <a:off x="2078854" y="177554"/>
            <a:ext cx="8034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指定項目甄試  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成績採計方式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9A541F3A-152A-4BC5-BB5B-FC859E100524}"/>
              </a:ext>
            </a:extLst>
          </p:cNvPr>
          <p:cNvGrpSpPr/>
          <p:nvPr/>
        </p:nvGrpSpPr>
        <p:grpSpPr>
          <a:xfrm>
            <a:off x="1944210" y="1060882"/>
            <a:ext cx="2858610" cy="2752078"/>
            <a:chOff x="1482571" y="1060882"/>
            <a:chExt cx="2858610" cy="2752078"/>
          </a:xfrm>
        </p:grpSpPr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BD74A34F-DF34-473B-89AE-4AB0E2053047}"/>
                </a:ext>
              </a:extLst>
            </p:cNvPr>
            <p:cNvSpPr/>
            <p:nvPr/>
          </p:nvSpPr>
          <p:spPr>
            <a:xfrm>
              <a:off x="1482571" y="1060882"/>
              <a:ext cx="2858610" cy="275207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38433528-2DDD-4B75-BA3E-4FC449856830}"/>
                </a:ext>
              </a:extLst>
            </p:cNvPr>
            <p:cNvSpPr txBox="1"/>
            <p:nvPr/>
          </p:nvSpPr>
          <p:spPr>
            <a:xfrm>
              <a:off x="1564689" y="1775962"/>
              <a:ext cx="2694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統一入學測驗成績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E1EC83B2-1CC1-4016-80D0-B990885CDD0D}"/>
                </a:ext>
              </a:extLst>
            </p:cNvPr>
            <p:cNvSpPr txBox="1"/>
            <p:nvPr/>
          </p:nvSpPr>
          <p:spPr>
            <a:xfrm>
              <a:off x="2014033" y="2237627"/>
              <a:ext cx="17956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35%</a:t>
              </a:r>
              <a:endPara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2166FA7F-6AB7-45C3-B874-32A1C568D55B}"/>
              </a:ext>
            </a:extLst>
          </p:cNvPr>
          <p:cNvGrpSpPr/>
          <p:nvPr/>
        </p:nvGrpSpPr>
        <p:grpSpPr>
          <a:xfrm>
            <a:off x="1944210" y="3928368"/>
            <a:ext cx="2858610" cy="2752078"/>
            <a:chOff x="1482571" y="3928368"/>
            <a:chExt cx="2858610" cy="2752078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2883FDD5-9A89-4AA9-857F-A457673ED525}"/>
                </a:ext>
              </a:extLst>
            </p:cNvPr>
            <p:cNvSpPr/>
            <p:nvPr/>
          </p:nvSpPr>
          <p:spPr>
            <a:xfrm>
              <a:off x="1482571" y="3928368"/>
              <a:ext cx="2858610" cy="2752078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B4F5B2B8-F5A9-43C8-89EC-88FC052B153B}"/>
                </a:ext>
              </a:extLst>
            </p:cNvPr>
            <p:cNvSpPr txBox="1"/>
            <p:nvPr/>
          </p:nvSpPr>
          <p:spPr>
            <a:xfrm>
              <a:off x="1564689" y="4715950"/>
              <a:ext cx="2694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備審資料審查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1C357CBD-2716-4D7B-9E70-39F6EEECC7D9}"/>
                </a:ext>
              </a:extLst>
            </p:cNvPr>
            <p:cNvSpPr txBox="1"/>
            <p:nvPr/>
          </p:nvSpPr>
          <p:spPr>
            <a:xfrm>
              <a:off x="2078854" y="5177615"/>
              <a:ext cx="17956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65%</a:t>
              </a:r>
              <a:endPara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EB5F91AB-62FC-4A53-9073-B6D28ECA2987}"/>
              </a:ext>
            </a:extLst>
          </p:cNvPr>
          <p:cNvSpPr/>
          <p:nvPr/>
        </p:nvSpPr>
        <p:spPr>
          <a:xfrm>
            <a:off x="6095999" y="1060882"/>
            <a:ext cx="3767091" cy="5619564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取消術科實作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不需到校面試</a:t>
            </a:r>
          </a:p>
        </p:txBody>
      </p:sp>
    </p:spTree>
    <p:extLst>
      <p:ext uri="{BB962C8B-B14F-4D97-AF65-F5344CB8AC3E}">
        <p14:creationId xmlns:p14="http://schemas.microsoft.com/office/powerpoint/2010/main" val="325912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C5716C52-29C3-448C-91E5-5A3CC9544695}"/>
              </a:ext>
            </a:extLst>
          </p:cNvPr>
          <p:cNvSpPr txBox="1"/>
          <p:nvPr/>
        </p:nvSpPr>
        <p:spPr>
          <a:xfrm>
            <a:off x="2243091" y="248574"/>
            <a:ext cx="770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備審資料繳交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1FF69F66-79FA-4E46-8B25-E9214615F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973073"/>
              </p:ext>
            </p:extLst>
          </p:nvPr>
        </p:nvGraphicFramePr>
        <p:xfrm>
          <a:off x="204186" y="1287441"/>
          <a:ext cx="9650027" cy="47608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91449">
                  <a:extLst>
                    <a:ext uri="{9D8B030D-6E8A-4147-A177-3AD203B41FA5}">
                      <a16:colId xmlns:a16="http://schemas.microsoft.com/office/drawing/2014/main" val="1254314938"/>
                    </a:ext>
                  </a:extLst>
                </a:gridCol>
                <a:gridCol w="6587231">
                  <a:extLst>
                    <a:ext uri="{9D8B030D-6E8A-4147-A177-3AD203B41FA5}">
                      <a16:colId xmlns:a16="http://schemas.microsoft.com/office/drawing/2014/main" val="649481931"/>
                    </a:ext>
                  </a:extLst>
                </a:gridCol>
                <a:gridCol w="1571347">
                  <a:extLst>
                    <a:ext uri="{9D8B030D-6E8A-4147-A177-3AD203B41FA5}">
                      <a16:colId xmlns:a16="http://schemas.microsoft.com/office/drawing/2014/main" val="16549980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155514"/>
                  </a:ext>
                </a:extLst>
              </a:tr>
              <a:tr h="5998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專題製作學習成果或專業實習</a:t>
                      </a:r>
                      <a:endParaRPr lang="en-US" alt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（含實驗、實務）科目實習報告（成果）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710154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20%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0228280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讀書計畫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20%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9900850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社團參與及學校幹部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20%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5231131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競賽獲獎或證照證明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20%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5201600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5784571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98A938AC-D876-4FDD-9C52-CB64F2108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806"/>
          <a:stretch/>
        </p:blipFill>
        <p:spPr>
          <a:xfrm>
            <a:off x="9783192" y="1820889"/>
            <a:ext cx="606604" cy="360336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845847E-E2E3-4058-8AEF-C9422B7C544B}"/>
              </a:ext>
            </a:extLst>
          </p:cNvPr>
          <p:cNvSpPr txBox="1"/>
          <p:nvPr/>
        </p:nvSpPr>
        <p:spPr>
          <a:xfrm>
            <a:off x="10369118" y="3083963"/>
            <a:ext cx="1822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皆為必須繳交資料</a:t>
            </a:r>
          </a:p>
        </p:txBody>
      </p:sp>
    </p:spTree>
    <p:extLst>
      <p:ext uri="{BB962C8B-B14F-4D97-AF65-F5344CB8AC3E}">
        <p14:creationId xmlns:p14="http://schemas.microsoft.com/office/powerpoint/2010/main" val="399288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E7670D1F-166C-4C09-8D2B-A8E752DD8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878668"/>
              </p:ext>
            </p:extLst>
          </p:nvPr>
        </p:nvGraphicFramePr>
        <p:xfrm>
          <a:off x="0" y="0"/>
          <a:ext cx="12192000" cy="146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84321">
                  <a:extLst>
                    <a:ext uri="{9D8B030D-6E8A-4147-A177-3AD203B41FA5}">
                      <a16:colId xmlns:a16="http://schemas.microsoft.com/office/drawing/2014/main" val="2118835192"/>
                    </a:ext>
                  </a:extLst>
                </a:gridCol>
                <a:gridCol w="8322413">
                  <a:extLst>
                    <a:ext uri="{9D8B030D-6E8A-4147-A177-3AD203B41FA5}">
                      <a16:colId xmlns:a16="http://schemas.microsoft.com/office/drawing/2014/main" val="634566015"/>
                    </a:ext>
                  </a:extLst>
                </a:gridCol>
                <a:gridCol w="1985266">
                  <a:extLst>
                    <a:ext uri="{9D8B030D-6E8A-4147-A177-3AD203B41FA5}">
                      <a16:colId xmlns:a16="http://schemas.microsoft.com/office/drawing/2014/main" val="4095713154"/>
                    </a:ext>
                  </a:extLst>
                </a:gridCol>
              </a:tblGrid>
              <a:tr h="4261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358827"/>
                  </a:ext>
                </a:extLst>
              </a:tr>
              <a:tr h="7771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專題製作學習成果或專業實習</a:t>
                      </a:r>
                      <a:endParaRPr lang="en-US" altLang="zh-TW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（含實驗、實務）科目實習報告（成果）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7786660"/>
                  </a:ext>
                </a:extLst>
              </a:tr>
            </a:tbl>
          </a:graphicData>
        </a:graphic>
      </p:graphicFrame>
      <p:grpSp>
        <p:nvGrpSpPr>
          <p:cNvPr id="21" name="群組 20">
            <a:extLst>
              <a:ext uri="{FF2B5EF4-FFF2-40B4-BE49-F238E27FC236}">
                <a16:creationId xmlns:a16="http://schemas.microsoft.com/office/drawing/2014/main" id="{38F89D54-2AAB-4FB7-A318-E94EF22A133A}"/>
              </a:ext>
            </a:extLst>
          </p:cNvPr>
          <p:cNvGrpSpPr/>
          <p:nvPr/>
        </p:nvGrpSpPr>
        <p:grpSpPr>
          <a:xfrm>
            <a:off x="1160780" y="1698683"/>
            <a:ext cx="9870440" cy="4383912"/>
            <a:chOff x="817880" y="1561229"/>
            <a:chExt cx="9870440" cy="4383912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7BEFF886-548C-4898-B132-182AAD60722B}"/>
                </a:ext>
              </a:extLst>
            </p:cNvPr>
            <p:cNvSpPr txBox="1"/>
            <p:nvPr/>
          </p:nvSpPr>
          <p:spPr>
            <a:xfrm>
              <a:off x="2042160" y="5298810"/>
              <a:ext cx="864616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3600" b="1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dirty="0"/>
                <a:t>高中職各場域之</a:t>
              </a:r>
              <a:r>
                <a:rPr lang="zh-TW" altLang="en-US" dirty="0">
                  <a:solidFill>
                    <a:srgbClr val="FF0000"/>
                  </a:solidFill>
                </a:rPr>
                <a:t>實習</a:t>
              </a:r>
              <a:r>
                <a:rPr lang="zh-TW" altLang="en-US" dirty="0"/>
                <a:t>、</a:t>
              </a:r>
              <a:r>
                <a:rPr lang="zh-TW" altLang="en-US" dirty="0">
                  <a:solidFill>
                    <a:srgbClr val="FF0000"/>
                  </a:solidFill>
                </a:rPr>
                <a:t>實驗</a:t>
              </a:r>
              <a:r>
                <a:rPr lang="zh-TW" altLang="en-US" dirty="0"/>
                <a:t>、</a:t>
              </a:r>
              <a:r>
                <a:rPr lang="zh-TW" altLang="en-US" dirty="0">
                  <a:solidFill>
                    <a:srgbClr val="FF0000"/>
                  </a:solidFill>
                </a:rPr>
                <a:t>實</a:t>
              </a:r>
              <a:r>
                <a:rPr lang="zh-TW" altLang="en-US" dirty="0"/>
                <a:t>作成果。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41FB8932-2501-4E08-9C56-F3F3A3529675}"/>
                </a:ext>
              </a:extLst>
            </p:cNvPr>
            <p:cNvSpPr txBox="1"/>
            <p:nvPr/>
          </p:nvSpPr>
          <p:spPr>
            <a:xfrm>
              <a:off x="2092960" y="2563996"/>
              <a:ext cx="856488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高中職期間任何學期之</a:t>
              </a:r>
              <a:r>
                <a:rPr lang="zh-TW" altLang="en-US" sz="3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作業</a:t>
              </a:r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en-US" sz="3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報告</a:t>
              </a:r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</a:p>
          </p:txBody>
        </p:sp>
        <p:pic>
          <p:nvPicPr>
            <p:cNvPr id="15" name="圖形 14" descr="標籤">
              <a:extLst>
                <a:ext uri="{FF2B5EF4-FFF2-40B4-BE49-F238E27FC236}">
                  <a16:creationId xmlns:a16="http://schemas.microsoft.com/office/drawing/2014/main" id="{853B4081-1803-44A0-9152-89DB0673C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975821">
              <a:off x="873761" y="4276842"/>
              <a:ext cx="1595120" cy="1595120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520315AC-8D70-41C6-9402-EA8AD5A5C0DE}"/>
                </a:ext>
              </a:extLst>
            </p:cNvPr>
            <p:cNvSpPr txBox="1"/>
            <p:nvPr/>
          </p:nvSpPr>
          <p:spPr>
            <a:xfrm>
              <a:off x="2011680" y="3960417"/>
              <a:ext cx="864616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3600" b="1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dirty="0"/>
                <a:t>高中職期間之</a:t>
              </a:r>
              <a:r>
                <a:rPr lang="zh-TW" altLang="en-US" dirty="0">
                  <a:solidFill>
                    <a:srgbClr val="FF0000"/>
                  </a:solidFill>
                </a:rPr>
                <a:t>專題作業</a:t>
              </a:r>
              <a:r>
                <a:rPr lang="zh-TW" altLang="en-US" dirty="0"/>
                <a:t>、</a:t>
              </a:r>
              <a:r>
                <a:rPr lang="zh-TW" altLang="en-US" dirty="0">
                  <a:solidFill>
                    <a:srgbClr val="FF0000"/>
                  </a:solidFill>
                </a:rPr>
                <a:t>成果展現</a:t>
              </a:r>
              <a:r>
                <a:rPr lang="zh-TW" altLang="en-US" dirty="0"/>
                <a:t>。</a:t>
              </a:r>
            </a:p>
          </p:txBody>
        </p:sp>
        <p:pic>
          <p:nvPicPr>
            <p:cNvPr id="10" name="圖形 9" descr="標籤">
              <a:extLst>
                <a:ext uri="{FF2B5EF4-FFF2-40B4-BE49-F238E27FC236}">
                  <a16:creationId xmlns:a16="http://schemas.microsoft.com/office/drawing/2014/main" id="{DC1504E7-448E-40BF-BBF9-6891648D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975821">
              <a:off x="914401" y="1561229"/>
              <a:ext cx="1595120" cy="1595120"/>
            </a:xfrm>
            <a:prstGeom prst="rect">
              <a:avLst/>
            </a:prstGeom>
          </p:spPr>
        </p:pic>
        <p:pic>
          <p:nvPicPr>
            <p:cNvPr id="14" name="圖形 13" descr="標籤">
              <a:extLst>
                <a:ext uri="{FF2B5EF4-FFF2-40B4-BE49-F238E27FC236}">
                  <a16:creationId xmlns:a16="http://schemas.microsoft.com/office/drawing/2014/main" id="{CD0C46F7-E144-4916-9484-6055CE3F1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975821">
              <a:off x="817880" y="2930720"/>
              <a:ext cx="1595120" cy="1595120"/>
            </a:xfrm>
            <a:prstGeom prst="rect">
              <a:avLst/>
            </a:prstGeom>
          </p:spPr>
        </p:pic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7115B0B4-96F8-4032-B1AC-3C4922ECD18D}"/>
                </a:ext>
              </a:extLst>
            </p:cNvPr>
            <p:cNvSpPr/>
            <p:nvPr/>
          </p:nvSpPr>
          <p:spPr>
            <a:xfrm>
              <a:off x="2042160" y="2526753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B8AEF863-A281-4DF0-8204-97DCCC5C340B}"/>
                </a:ext>
              </a:extLst>
            </p:cNvPr>
            <p:cNvSpPr/>
            <p:nvPr/>
          </p:nvSpPr>
          <p:spPr>
            <a:xfrm>
              <a:off x="1939680" y="388841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2101853A-51EE-4357-A01C-B514D8858E96}"/>
                </a:ext>
              </a:extLst>
            </p:cNvPr>
            <p:cNvSpPr/>
            <p:nvPr/>
          </p:nvSpPr>
          <p:spPr>
            <a:xfrm>
              <a:off x="2007480" y="5248003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412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44BCAF9F-B2AE-4B7C-BA63-82A7FAE2A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326406"/>
              </p:ext>
            </p:extLst>
          </p:nvPr>
        </p:nvGraphicFramePr>
        <p:xfrm>
          <a:off x="0" y="0"/>
          <a:ext cx="12192000" cy="11777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84321">
                  <a:extLst>
                    <a:ext uri="{9D8B030D-6E8A-4147-A177-3AD203B41FA5}">
                      <a16:colId xmlns:a16="http://schemas.microsoft.com/office/drawing/2014/main" val="4150062465"/>
                    </a:ext>
                  </a:extLst>
                </a:gridCol>
                <a:gridCol w="8322414">
                  <a:extLst>
                    <a:ext uri="{9D8B030D-6E8A-4147-A177-3AD203B41FA5}">
                      <a16:colId xmlns:a16="http://schemas.microsoft.com/office/drawing/2014/main" val="1474456258"/>
                    </a:ext>
                  </a:extLst>
                </a:gridCol>
                <a:gridCol w="1985265">
                  <a:extLst>
                    <a:ext uri="{9D8B030D-6E8A-4147-A177-3AD203B41FA5}">
                      <a16:colId xmlns:a16="http://schemas.microsoft.com/office/drawing/2014/main" val="39083956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990129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20%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9425145"/>
                  </a:ext>
                </a:extLst>
              </a:tr>
            </a:tbl>
          </a:graphicData>
        </a:graphic>
      </p:graphicFrame>
      <p:grpSp>
        <p:nvGrpSpPr>
          <p:cNvPr id="2" name="群組 1">
            <a:extLst>
              <a:ext uri="{FF2B5EF4-FFF2-40B4-BE49-F238E27FC236}">
                <a16:creationId xmlns:a16="http://schemas.microsoft.com/office/drawing/2014/main" id="{FB3D24CD-7BE2-4084-A4E4-12C5FE138FEC}"/>
              </a:ext>
            </a:extLst>
          </p:cNvPr>
          <p:cNvGrpSpPr/>
          <p:nvPr/>
        </p:nvGrpSpPr>
        <p:grpSpPr>
          <a:xfrm>
            <a:off x="1176020" y="1020514"/>
            <a:ext cx="9839960" cy="5615961"/>
            <a:chOff x="817880" y="1027829"/>
            <a:chExt cx="9839960" cy="5615961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10B4288A-D710-46CC-A797-9E058CE0227A}"/>
                </a:ext>
              </a:extLst>
            </p:cNvPr>
            <p:cNvGrpSpPr/>
            <p:nvPr/>
          </p:nvGrpSpPr>
          <p:grpSpPr>
            <a:xfrm>
              <a:off x="817880" y="1027829"/>
              <a:ext cx="9839960" cy="4383912"/>
              <a:chOff x="817880" y="1561229"/>
              <a:chExt cx="9839960" cy="4383912"/>
            </a:xfrm>
          </p:grpSpPr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BD098755-522B-4639-8D06-CC14EF9B8394}"/>
                  </a:ext>
                </a:extLst>
              </p:cNvPr>
              <p:cNvSpPr txBox="1"/>
              <p:nvPr/>
            </p:nvSpPr>
            <p:spPr>
              <a:xfrm>
                <a:off x="2042160" y="5298810"/>
                <a:ext cx="861568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 sz="3600" b="1"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</a:lstStyle>
              <a:p>
                <a:r>
                  <a:rPr lang="zh-TW" altLang="en-US" dirty="0"/>
                  <a:t>個人特質分析。</a:t>
                </a:r>
              </a:p>
            </p:txBody>
          </p:sp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81515FB-7A7E-4A08-A5B1-A8DF363D4C70}"/>
                  </a:ext>
                </a:extLst>
              </p:cNvPr>
              <p:cNvSpPr txBox="1"/>
              <p:nvPr/>
            </p:nvSpPr>
            <p:spPr>
              <a:xfrm>
                <a:off x="2092960" y="2563996"/>
                <a:ext cx="856488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個人簡歷或自我介紹。</a:t>
                </a:r>
              </a:p>
            </p:txBody>
          </p:sp>
          <p:pic>
            <p:nvPicPr>
              <p:cNvPr id="13" name="圖形 12" descr="標籤">
                <a:extLst>
                  <a:ext uri="{FF2B5EF4-FFF2-40B4-BE49-F238E27FC236}">
                    <a16:creationId xmlns:a16="http://schemas.microsoft.com/office/drawing/2014/main" id="{56D12F97-2DE1-4244-821D-89BAA6A8C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9975821">
                <a:off x="873761" y="4276842"/>
                <a:ext cx="1595120" cy="1595120"/>
              </a:xfrm>
              <a:prstGeom prst="rect">
                <a:avLst/>
              </a:prstGeom>
            </p:spPr>
          </p:pic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C5E77F3-3904-48BD-BE04-0C08D944F778}"/>
                  </a:ext>
                </a:extLst>
              </p:cNvPr>
              <p:cNvSpPr txBox="1"/>
              <p:nvPr/>
            </p:nvSpPr>
            <p:spPr>
              <a:xfrm>
                <a:off x="2011680" y="3960417"/>
                <a:ext cx="864616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 sz="3600" b="1"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lvl1pPr>
              </a:lstStyle>
              <a:p>
                <a:r>
                  <a:rPr lang="zh-TW" altLang="en-US" dirty="0"/>
                  <a:t>家庭背景介紹。</a:t>
                </a:r>
              </a:p>
            </p:txBody>
          </p:sp>
          <p:pic>
            <p:nvPicPr>
              <p:cNvPr id="15" name="圖形 14" descr="標籤">
                <a:extLst>
                  <a:ext uri="{FF2B5EF4-FFF2-40B4-BE49-F238E27FC236}">
                    <a16:creationId xmlns:a16="http://schemas.microsoft.com/office/drawing/2014/main" id="{99BB8EE8-D527-4D2D-AB6C-0AADD78D5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9975821">
                <a:off x="914401" y="1561229"/>
                <a:ext cx="1595120" cy="1595120"/>
              </a:xfrm>
              <a:prstGeom prst="rect">
                <a:avLst/>
              </a:prstGeom>
            </p:spPr>
          </p:pic>
          <p:pic>
            <p:nvPicPr>
              <p:cNvPr id="16" name="圖形 15" descr="標籤">
                <a:extLst>
                  <a:ext uri="{FF2B5EF4-FFF2-40B4-BE49-F238E27FC236}">
                    <a16:creationId xmlns:a16="http://schemas.microsoft.com/office/drawing/2014/main" id="{B54E8A1D-9C90-4536-964F-CBA6B7BE9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9975821">
                <a:off x="817880" y="2930720"/>
                <a:ext cx="1595120" cy="1595120"/>
              </a:xfrm>
              <a:prstGeom prst="rect">
                <a:avLst/>
              </a:prstGeom>
            </p:spPr>
          </p:pic>
          <p:sp>
            <p:nvSpPr>
              <p:cNvPr id="17" name="橢圓 16">
                <a:extLst>
                  <a:ext uri="{FF2B5EF4-FFF2-40B4-BE49-F238E27FC236}">
                    <a16:creationId xmlns:a16="http://schemas.microsoft.com/office/drawing/2014/main" id="{C2AB663B-1B5C-4AAA-A6A7-A4083E927E8A}"/>
                  </a:ext>
                </a:extLst>
              </p:cNvPr>
              <p:cNvSpPr/>
              <p:nvPr/>
            </p:nvSpPr>
            <p:spPr>
              <a:xfrm>
                <a:off x="2042160" y="252675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>
                <a:extLst>
                  <a:ext uri="{FF2B5EF4-FFF2-40B4-BE49-F238E27FC236}">
                    <a16:creationId xmlns:a16="http://schemas.microsoft.com/office/drawing/2014/main" id="{83E99BA3-0D69-4FB1-9647-880E5B68F3B3}"/>
                  </a:ext>
                </a:extLst>
              </p:cNvPr>
              <p:cNvSpPr/>
              <p:nvPr/>
            </p:nvSpPr>
            <p:spPr>
              <a:xfrm>
                <a:off x="1939680" y="3888417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橢圓 18">
                <a:extLst>
                  <a:ext uri="{FF2B5EF4-FFF2-40B4-BE49-F238E27FC236}">
                    <a16:creationId xmlns:a16="http://schemas.microsoft.com/office/drawing/2014/main" id="{86E453A1-75DA-4A0F-B203-D4290660627F}"/>
                  </a:ext>
                </a:extLst>
              </p:cNvPr>
              <p:cNvSpPr/>
              <p:nvPr/>
            </p:nvSpPr>
            <p:spPr>
              <a:xfrm>
                <a:off x="2007480" y="524800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8D797A0F-48A0-4AA8-904C-A2F1EF80B109}"/>
                </a:ext>
              </a:extLst>
            </p:cNvPr>
            <p:cNvSpPr txBox="1"/>
            <p:nvPr/>
          </p:nvSpPr>
          <p:spPr>
            <a:xfrm>
              <a:off x="1986278" y="5997459"/>
              <a:ext cx="867156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3600" b="1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dirty="0"/>
                <a:t>報考動機。</a:t>
              </a:r>
            </a:p>
          </p:txBody>
        </p:sp>
        <p:pic>
          <p:nvPicPr>
            <p:cNvPr id="21" name="圖形 20" descr="標籤">
              <a:extLst>
                <a:ext uri="{FF2B5EF4-FFF2-40B4-BE49-F238E27FC236}">
                  <a16:creationId xmlns:a16="http://schemas.microsoft.com/office/drawing/2014/main" id="{AAAF7B57-C42E-4084-814B-84FCD6433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975821">
              <a:off x="817880" y="4975491"/>
              <a:ext cx="1595120" cy="1595120"/>
            </a:xfrm>
            <a:prstGeom prst="rect">
              <a:avLst/>
            </a:prstGeom>
          </p:spPr>
        </p:pic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B7B0F405-5749-429C-B62E-EA513FB63BCD}"/>
                </a:ext>
              </a:extLst>
            </p:cNvPr>
            <p:cNvSpPr/>
            <p:nvPr/>
          </p:nvSpPr>
          <p:spPr>
            <a:xfrm>
              <a:off x="1951599" y="5946652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074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F553F8C-DC86-4BBE-875E-781509D01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516711"/>
              </p:ext>
            </p:extLst>
          </p:nvPr>
        </p:nvGraphicFramePr>
        <p:xfrm>
          <a:off x="0" y="0"/>
          <a:ext cx="12192000" cy="11777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84321">
                  <a:extLst>
                    <a:ext uri="{9D8B030D-6E8A-4147-A177-3AD203B41FA5}">
                      <a16:colId xmlns:a16="http://schemas.microsoft.com/office/drawing/2014/main" val="2429951296"/>
                    </a:ext>
                  </a:extLst>
                </a:gridCol>
                <a:gridCol w="8322414">
                  <a:extLst>
                    <a:ext uri="{9D8B030D-6E8A-4147-A177-3AD203B41FA5}">
                      <a16:colId xmlns:a16="http://schemas.microsoft.com/office/drawing/2014/main" val="162073881"/>
                    </a:ext>
                  </a:extLst>
                </a:gridCol>
                <a:gridCol w="1985265">
                  <a:extLst>
                    <a:ext uri="{9D8B030D-6E8A-4147-A177-3AD203B41FA5}">
                      <a16:colId xmlns:a16="http://schemas.microsoft.com/office/drawing/2014/main" val="5516746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154229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讀書計畫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20%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4061722"/>
                  </a:ext>
                </a:extLst>
              </a:tr>
            </a:tbl>
          </a:graphicData>
        </a:graphic>
      </p:graphicFrame>
      <p:grpSp>
        <p:nvGrpSpPr>
          <p:cNvPr id="5" name="群組 4">
            <a:extLst>
              <a:ext uri="{FF2B5EF4-FFF2-40B4-BE49-F238E27FC236}">
                <a16:creationId xmlns:a16="http://schemas.microsoft.com/office/drawing/2014/main" id="{3338F11D-C396-4A2E-9812-288B63DFF32D}"/>
              </a:ext>
            </a:extLst>
          </p:cNvPr>
          <p:cNvGrpSpPr/>
          <p:nvPr/>
        </p:nvGrpSpPr>
        <p:grpSpPr>
          <a:xfrm>
            <a:off x="1176020" y="1513613"/>
            <a:ext cx="9839960" cy="3830774"/>
            <a:chOff x="817880" y="1561229"/>
            <a:chExt cx="9839960" cy="3830774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FDF7CF35-6742-47E1-B102-CF6A583C3405}"/>
                </a:ext>
              </a:extLst>
            </p:cNvPr>
            <p:cNvSpPr txBox="1"/>
            <p:nvPr/>
          </p:nvSpPr>
          <p:spPr>
            <a:xfrm>
              <a:off x="2092960" y="2563996"/>
              <a:ext cx="856488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基本能力讀書計畫。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6A7B9992-65C5-4455-A1A4-99A97D29ED82}"/>
                </a:ext>
              </a:extLst>
            </p:cNvPr>
            <p:cNvSpPr txBox="1"/>
            <p:nvPr/>
          </p:nvSpPr>
          <p:spPr>
            <a:xfrm>
              <a:off x="2011680" y="3960417"/>
              <a:ext cx="864616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3600" b="1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dirty="0"/>
                <a:t>專業能力讀書計畫。</a:t>
              </a:r>
            </a:p>
          </p:txBody>
        </p:sp>
        <p:pic>
          <p:nvPicPr>
            <p:cNvPr id="10" name="圖形 9" descr="標籤">
              <a:extLst>
                <a:ext uri="{FF2B5EF4-FFF2-40B4-BE49-F238E27FC236}">
                  <a16:creationId xmlns:a16="http://schemas.microsoft.com/office/drawing/2014/main" id="{EE241A15-0997-4135-AD75-1B481DB8B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975821">
              <a:off x="914401" y="1561229"/>
              <a:ext cx="1595120" cy="1595120"/>
            </a:xfrm>
            <a:prstGeom prst="rect">
              <a:avLst/>
            </a:prstGeom>
          </p:spPr>
        </p:pic>
        <p:pic>
          <p:nvPicPr>
            <p:cNvPr id="11" name="圖形 10" descr="標籤">
              <a:extLst>
                <a:ext uri="{FF2B5EF4-FFF2-40B4-BE49-F238E27FC236}">
                  <a16:creationId xmlns:a16="http://schemas.microsoft.com/office/drawing/2014/main" id="{7F5D748C-E0E7-47DF-A7FD-9AA4B2830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975821">
              <a:off x="817880" y="2930720"/>
              <a:ext cx="1595120" cy="1595120"/>
            </a:xfrm>
            <a:prstGeom prst="rect">
              <a:avLst/>
            </a:prstGeom>
          </p:spPr>
        </p:pic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C0FE76E3-0E36-435C-9E24-044E5B35CB29}"/>
                </a:ext>
              </a:extLst>
            </p:cNvPr>
            <p:cNvSpPr/>
            <p:nvPr/>
          </p:nvSpPr>
          <p:spPr>
            <a:xfrm>
              <a:off x="2042160" y="2526753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DA6282E3-7492-420C-AE00-E3CC65011559}"/>
                </a:ext>
              </a:extLst>
            </p:cNvPr>
            <p:cNvSpPr/>
            <p:nvPr/>
          </p:nvSpPr>
          <p:spPr>
            <a:xfrm>
              <a:off x="1939680" y="388841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203526FB-54C4-4FDF-8EE7-F1A37D9142D9}"/>
                </a:ext>
              </a:extLst>
            </p:cNvPr>
            <p:cNvSpPr/>
            <p:nvPr/>
          </p:nvSpPr>
          <p:spPr>
            <a:xfrm>
              <a:off x="2007480" y="5248003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463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5850A54-3459-46A8-A4DE-FBA822C21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407583"/>
              </p:ext>
            </p:extLst>
          </p:nvPr>
        </p:nvGraphicFramePr>
        <p:xfrm>
          <a:off x="0" y="-18806"/>
          <a:ext cx="12192000" cy="11777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84321">
                  <a:extLst>
                    <a:ext uri="{9D8B030D-6E8A-4147-A177-3AD203B41FA5}">
                      <a16:colId xmlns:a16="http://schemas.microsoft.com/office/drawing/2014/main" val="305098133"/>
                    </a:ext>
                  </a:extLst>
                </a:gridCol>
                <a:gridCol w="8322414">
                  <a:extLst>
                    <a:ext uri="{9D8B030D-6E8A-4147-A177-3AD203B41FA5}">
                      <a16:colId xmlns:a16="http://schemas.microsoft.com/office/drawing/2014/main" val="2080478653"/>
                    </a:ext>
                  </a:extLst>
                </a:gridCol>
                <a:gridCol w="1985265">
                  <a:extLst>
                    <a:ext uri="{9D8B030D-6E8A-4147-A177-3AD203B41FA5}">
                      <a16:colId xmlns:a16="http://schemas.microsoft.com/office/drawing/2014/main" val="26743686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203690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社團參與及學校幹部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20%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5414390"/>
                  </a:ext>
                </a:extLst>
              </a:tr>
            </a:tbl>
          </a:graphicData>
        </a:graphic>
      </p:graphicFrame>
      <p:grpSp>
        <p:nvGrpSpPr>
          <p:cNvPr id="3" name="群組 2">
            <a:extLst>
              <a:ext uri="{FF2B5EF4-FFF2-40B4-BE49-F238E27FC236}">
                <a16:creationId xmlns:a16="http://schemas.microsoft.com/office/drawing/2014/main" id="{6737588F-59A2-41FB-89AB-ABE3F5B8637E}"/>
              </a:ext>
            </a:extLst>
          </p:cNvPr>
          <p:cNvGrpSpPr/>
          <p:nvPr/>
        </p:nvGrpSpPr>
        <p:grpSpPr>
          <a:xfrm>
            <a:off x="1176020" y="1513613"/>
            <a:ext cx="9839960" cy="3830774"/>
            <a:chOff x="817880" y="1561229"/>
            <a:chExt cx="9839960" cy="3830774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A256B8E7-0671-4B4B-8E5D-B707F2E4731A}"/>
                </a:ext>
              </a:extLst>
            </p:cNvPr>
            <p:cNvSpPr txBox="1"/>
            <p:nvPr/>
          </p:nvSpPr>
          <p:spPr>
            <a:xfrm>
              <a:off x="2092960" y="2563996"/>
              <a:ext cx="856488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社團參與包括高中職期間校內、外皆可。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66531D44-E721-44C2-95A2-83A60C01A608}"/>
                </a:ext>
              </a:extLst>
            </p:cNvPr>
            <p:cNvSpPr txBox="1"/>
            <p:nvPr/>
          </p:nvSpPr>
          <p:spPr>
            <a:xfrm>
              <a:off x="2011680" y="3960417"/>
              <a:ext cx="8646160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3600" b="1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dirty="0"/>
                <a:t>學生幹部包括高一至高三班級或校級幹部證明。</a:t>
              </a:r>
            </a:p>
          </p:txBody>
        </p:sp>
        <p:pic>
          <p:nvPicPr>
            <p:cNvPr id="8" name="圖形 7" descr="標籤">
              <a:extLst>
                <a:ext uri="{FF2B5EF4-FFF2-40B4-BE49-F238E27FC236}">
                  <a16:creationId xmlns:a16="http://schemas.microsoft.com/office/drawing/2014/main" id="{4001D1E7-BD82-461B-85B4-6C8BB63C3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975821">
              <a:off x="914401" y="1561229"/>
              <a:ext cx="1595120" cy="1595120"/>
            </a:xfrm>
            <a:prstGeom prst="rect">
              <a:avLst/>
            </a:prstGeom>
          </p:spPr>
        </p:pic>
        <p:pic>
          <p:nvPicPr>
            <p:cNvPr id="9" name="圖形 8" descr="標籤">
              <a:extLst>
                <a:ext uri="{FF2B5EF4-FFF2-40B4-BE49-F238E27FC236}">
                  <a16:creationId xmlns:a16="http://schemas.microsoft.com/office/drawing/2014/main" id="{AEE9E36C-57CC-44B2-ACB3-5C8FEBCF5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975821">
              <a:off x="817880" y="2930720"/>
              <a:ext cx="1595120" cy="1595120"/>
            </a:xfrm>
            <a:prstGeom prst="rect">
              <a:avLst/>
            </a:prstGeom>
          </p:spPr>
        </p:pic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B6310A0C-556E-48B6-B0AA-52C2A32F7503}"/>
                </a:ext>
              </a:extLst>
            </p:cNvPr>
            <p:cNvSpPr/>
            <p:nvPr/>
          </p:nvSpPr>
          <p:spPr>
            <a:xfrm>
              <a:off x="2042160" y="2526753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AAA13BBA-00FA-4FE5-AA89-EA8E33A66BEB}"/>
                </a:ext>
              </a:extLst>
            </p:cNvPr>
            <p:cNvSpPr/>
            <p:nvPr/>
          </p:nvSpPr>
          <p:spPr>
            <a:xfrm>
              <a:off x="1939680" y="388841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22DBEB21-6FEF-40D2-9357-BBFC5BBFCB76}"/>
                </a:ext>
              </a:extLst>
            </p:cNvPr>
            <p:cNvSpPr/>
            <p:nvPr/>
          </p:nvSpPr>
          <p:spPr>
            <a:xfrm>
              <a:off x="2007480" y="5248003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6259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21D693A-30C5-4210-B292-BE13299F9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153286"/>
              </p:ext>
            </p:extLst>
          </p:nvPr>
        </p:nvGraphicFramePr>
        <p:xfrm>
          <a:off x="0" y="0"/>
          <a:ext cx="12192000" cy="11777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84321">
                  <a:extLst>
                    <a:ext uri="{9D8B030D-6E8A-4147-A177-3AD203B41FA5}">
                      <a16:colId xmlns:a16="http://schemas.microsoft.com/office/drawing/2014/main" val="3399260435"/>
                    </a:ext>
                  </a:extLst>
                </a:gridCol>
                <a:gridCol w="8322414">
                  <a:extLst>
                    <a:ext uri="{9D8B030D-6E8A-4147-A177-3AD203B41FA5}">
                      <a16:colId xmlns:a16="http://schemas.microsoft.com/office/drawing/2014/main" val="3446904746"/>
                    </a:ext>
                  </a:extLst>
                </a:gridCol>
                <a:gridCol w="1985265">
                  <a:extLst>
                    <a:ext uri="{9D8B030D-6E8A-4147-A177-3AD203B41FA5}">
                      <a16:colId xmlns:a16="http://schemas.microsoft.com/office/drawing/2014/main" val="31944545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00705"/>
                  </a:ext>
                </a:extLst>
              </a:tr>
              <a:tr h="6595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競賽獲獎或證照證明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20%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0310701"/>
                  </a:ext>
                </a:extLst>
              </a:tr>
            </a:tbl>
          </a:graphicData>
        </a:graphic>
      </p:graphicFrame>
      <p:grpSp>
        <p:nvGrpSpPr>
          <p:cNvPr id="5" name="群組 4">
            <a:extLst>
              <a:ext uri="{FF2B5EF4-FFF2-40B4-BE49-F238E27FC236}">
                <a16:creationId xmlns:a16="http://schemas.microsoft.com/office/drawing/2014/main" id="{EE0EBBE6-D0D1-4D94-A5A5-A225E2C8A12D}"/>
              </a:ext>
            </a:extLst>
          </p:cNvPr>
          <p:cNvGrpSpPr/>
          <p:nvPr/>
        </p:nvGrpSpPr>
        <p:grpSpPr>
          <a:xfrm>
            <a:off x="1176020" y="1513613"/>
            <a:ext cx="9839960" cy="3830774"/>
            <a:chOff x="817880" y="1561229"/>
            <a:chExt cx="9839960" cy="3830774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2D6BA603-3C58-49EE-92C6-221329C26FE0}"/>
                </a:ext>
              </a:extLst>
            </p:cNvPr>
            <p:cNvSpPr txBox="1"/>
            <p:nvPr/>
          </p:nvSpPr>
          <p:spPr>
            <a:xfrm>
              <a:off x="2092960" y="2563996"/>
              <a:ext cx="856488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競賽獲獎或參賽證明皆可。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714377EB-97D7-4C8B-829B-8E7504374096}"/>
                </a:ext>
              </a:extLst>
            </p:cNvPr>
            <p:cNvSpPr txBox="1"/>
            <p:nvPr/>
          </p:nvSpPr>
          <p:spPr>
            <a:xfrm>
              <a:off x="2011680" y="3960417"/>
              <a:ext cx="864616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3600" b="1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zh-TW" altLang="en-US" dirty="0"/>
                <a:t>專業證照或一般證照皆可。</a:t>
              </a:r>
            </a:p>
          </p:txBody>
        </p:sp>
        <p:pic>
          <p:nvPicPr>
            <p:cNvPr id="8" name="圖形 7" descr="標籤">
              <a:extLst>
                <a:ext uri="{FF2B5EF4-FFF2-40B4-BE49-F238E27FC236}">
                  <a16:creationId xmlns:a16="http://schemas.microsoft.com/office/drawing/2014/main" id="{1C41BF09-7C29-4ECF-9B2D-3E13FA13B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975821">
              <a:off x="914401" y="1561229"/>
              <a:ext cx="1595120" cy="1595120"/>
            </a:xfrm>
            <a:prstGeom prst="rect">
              <a:avLst/>
            </a:prstGeom>
          </p:spPr>
        </p:pic>
        <p:pic>
          <p:nvPicPr>
            <p:cNvPr id="9" name="圖形 8" descr="標籤">
              <a:extLst>
                <a:ext uri="{FF2B5EF4-FFF2-40B4-BE49-F238E27FC236}">
                  <a16:creationId xmlns:a16="http://schemas.microsoft.com/office/drawing/2014/main" id="{6DB82670-F849-40D8-BCAB-11C12D9A2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9975821">
              <a:off x="817880" y="2930720"/>
              <a:ext cx="1595120" cy="1595120"/>
            </a:xfrm>
            <a:prstGeom prst="rect">
              <a:avLst/>
            </a:prstGeom>
          </p:spPr>
        </p:pic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8E1EF606-3DA4-4ADA-A5C6-04396C2FE4B6}"/>
                </a:ext>
              </a:extLst>
            </p:cNvPr>
            <p:cNvSpPr/>
            <p:nvPr/>
          </p:nvSpPr>
          <p:spPr>
            <a:xfrm>
              <a:off x="2042160" y="2526753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DC2F695C-8F20-4A71-90E5-A81FCDFDB9FE}"/>
                </a:ext>
              </a:extLst>
            </p:cNvPr>
            <p:cNvSpPr/>
            <p:nvPr/>
          </p:nvSpPr>
          <p:spPr>
            <a:xfrm>
              <a:off x="1939680" y="3888417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8B46A0F6-16F3-4CA7-A9B3-BFEFE8F69370}"/>
                </a:ext>
              </a:extLst>
            </p:cNvPr>
            <p:cNvSpPr/>
            <p:nvPr/>
          </p:nvSpPr>
          <p:spPr>
            <a:xfrm>
              <a:off x="2007480" y="5248003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9274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寬螢幕</PresentationFormat>
  <Paragraphs>77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LiSu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銘澤 洪</dc:creator>
  <cp:lastModifiedBy>銘澤 洪</cp:lastModifiedBy>
  <cp:revision>11</cp:revision>
  <dcterms:created xsi:type="dcterms:W3CDTF">2021-05-27T12:13:54Z</dcterms:created>
  <dcterms:modified xsi:type="dcterms:W3CDTF">2021-05-27T16:45:27Z</dcterms:modified>
</cp:coreProperties>
</file>