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836" r:id="rId2"/>
    <p:sldId id="1132" r:id="rId3"/>
    <p:sldId id="1155" r:id="rId4"/>
    <p:sldId id="1154" r:id="rId5"/>
    <p:sldId id="1156" r:id="rId6"/>
  </p:sldIdLst>
  <p:sldSz cx="9144000" cy="5143500" type="screen16x9"/>
  <p:notesSz cx="6797675" cy="9926638"/>
  <p:custDataLst>
    <p:tags r:id="rId9"/>
  </p:custDataLst>
  <p:defaultTextStyle>
    <a:defPPr>
      <a:defRPr lang="zh-CN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4EA2"/>
    <a:srgbClr val="0075BF"/>
    <a:srgbClr val="0087CD"/>
    <a:srgbClr val="C68F06"/>
    <a:srgbClr val="DB2C03"/>
    <a:srgbClr val="EBAC07"/>
    <a:srgbClr val="008487"/>
    <a:srgbClr val="163C46"/>
    <a:srgbClr val="008F92"/>
    <a:srgbClr val="0048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73" autoAdjust="0"/>
    <p:restoredTop sz="93354" autoAdjust="0"/>
  </p:normalViewPr>
  <p:slideViewPr>
    <p:cSldViewPr>
      <p:cViewPr varScale="1">
        <p:scale>
          <a:sx n="114" d="100"/>
          <a:sy n="114" d="100"/>
        </p:scale>
        <p:origin x="355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1698" y="90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8055"/>
          </a:xfrm>
          <a:prstGeom prst="rect">
            <a:avLst/>
          </a:prstGeom>
        </p:spPr>
        <p:txBody>
          <a:bodyPr vert="horz" lIns="92089" tIns="46045" rIns="92089" bIns="4604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2" y="0"/>
            <a:ext cx="2945660" cy="498055"/>
          </a:xfrm>
          <a:prstGeom prst="rect">
            <a:avLst/>
          </a:prstGeom>
        </p:spPr>
        <p:txBody>
          <a:bodyPr vert="horz" lIns="92089" tIns="46045" rIns="92089" bIns="46045" rtlCol="0"/>
          <a:lstStyle>
            <a:lvl1pPr algn="r">
              <a:defRPr sz="1200"/>
            </a:lvl1pPr>
          </a:lstStyle>
          <a:p>
            <a:fld id="{939A06FB-819C-4C2C-AB14-6FBE4678B6D3}" type="datetimeFigureOut">
              <a:rPr lang="zh-TW" altLang="en-US" smtClean="0"/>
              <a:t>2022/6/25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60" cy="498054"/>
          </a:xfrm>
          <a:prstGeom prst="rect">
            <a:avLst/>
          </a:prstGeom>
        </p:spPr>
        <p:txBody>
          <a:bodyPr vert="horz" lIns="92089" tIns="46045" rIns="92089" bIns="4604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2" y="9428584"/>
            <a:ext cx="2945660" cy="498054"/>
          </a:xfrm>
          <a:prstGeom prst="rect">
            <a:avLst/>
          </a:prstGeom>
        </p:spPr>
        <p:txBody>
          <a:bodyPr vert="horz" lIns="92089" tIns="46045" rIns="92089" bIns="46045" rtlCol="0" anchor="b"/>
          <a:lstStyle>
            <a:lvl1pPr algn="r">
              <a:defRPr sz="1200"/>
            </a:lvl1pPr>
          </a:lstStyle>
          <a:p>
            <a:fld id="{0AFF019C-875B-4910-BEC0-F143DA23151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4707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1"/>
          </a:xfrm>
          <a:prstGeom prst="rect">
            <a:avLst/>
          </a:prstGeom>
        </p:spPr>
        <p:txBody>
          <a:bodyPr vert="horz" lIns="92089" tIns="46045" rIns="92089" bIns="46045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331"/>
          </a:xfrm>
          <a:prstGeom prst="rect">
            <a:avLst/>
          </a:prstGeom>
        </p:spPr>
        <p:txBody>
          <a:bodyPr vert="horz" lIns="92089" tIns="46045" rIns="92089" bIns="46045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2022/6/25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89" tIns="46045" rIns="92089" bIns="46045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8"/>
          </a:xfrm>
          <a:prstGeom prst="rect">
            <a:avLst/>
          </a:prstGeom>
        </p:spPr>
        <p:txBody>
          <a:bodyPr vert="horz" lIns="92089" tIns="46045" rIns="92089" bIns="46045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60" cy="496331"/>
          </a:xfrm>
          <a:prstGeom prst="rect">
            <a:avLst/>
          </a:prstGeom>
        </p:spPr>
        <p:txBody>
          <a:bodyPr vert="horz" lIns="92089" tIns="46045" rIns="92089" bIns="46045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2" y="9428584"/>
            <a:ext cx="2945660" cy="496331"/>
          </a:xfrm>
          <a:prstGeom prst="rect">
            <a:avLst/>
          </a:prstGeom>
        </p:spPr>
        <p:txBody>
          <a:bodyPr vert="horz" lIns="92089" tIns="46045" rIns="92089" bIns="46045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34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3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4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8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26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67977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8225" indent="-287779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51115" indent="-230223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11561" indent="-230223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72008" indent="-230223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32454" indent="-2302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92900" indent="-2302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53346" indent="-2302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913792" indent="-23022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3130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2022/6/25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燕尾形 5"/>
          <p:cNvSpPr/>
          <p:nvPr userDrawn="1"/>
        </p:nvSpPr>
        <p:spPr>
          <a:xfrm>
            <a:off x="243136" y="339502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燕尾形 6"/>
          <p:cNvSpPr/>
          <p:nvPr userDrawn="1"/>
        </p:nvSpPr>
        <p:spPr>
          <a:xfrm>
            <a:off x="395536" y="339502"/>
            <a:ext cx="216024" cy="288032"/>
          </a:xfrm>
          <a:prstGeom prst="chevr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2022/6/25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14" name="文本框 37"/>
          <p:cNvSpPr txBox="1"/>
          <p:nvPr userDrawn="1"/>
        </p:nvSpPr>
        <p:spPr>
          <a:xfrm>
            <a:off x="899592" y="239588"/>
            <a:ext cx="912897" cy="312819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工作回顾</a:t>
            </a:r>
          </a:p>
        </p:txBody>
      </p:sp>
      <p:sp>
        <p:nvSpPr>
          <p:cNvPr id="15" name="文本框 38"/>
          <p:cNvSpPr txBox="1"/>
          <p:nvPr userDrawn="1"/>
        </p:nvSpPr>
        <p:spPr>
          <a:xfrm>
            <a:off x="899592" y="432889"/>
            <a:ext cx="892058" cy="258958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4278"/>
            <a:r>
              <a:rPr lang="en-US" altLang="zh-CN" sz="10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Work review</a:t>
            </a:r>
            <a:endParaRPr lang="zh-CN" altLang="en-US" sz="105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10" name="Picture 3" descr="C:\Users\Administrator\Desktop\微立体创业计划\005.png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3478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C:\Users\Administrator\Desktop\微立体创业计划\004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03" y="132850"/>
            <a:ext cx="609601" cy="609601"/>
          </a:xfrm>
          <a:prstGeom prst="rect">
            <a:avLst/>
          </a:prstGeom>
          <a:noFill/>
          <a:effectLst>
            <a:outerShdw blurRad="127000" dist="63500" dir="3000000" sx="104000" sy="104000" algn="tl" rotWithShape="0">
              <a:prstClr val="black">
                <a:alpha val="34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1356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D0C8-D35A-439E-96FB-C8D4A6430554}" type="datetimeFigureOut">
              <a:rPr lang="zh-CN" altLang="en-US" smtClean="0"/>
              <a:pPr/>
              <a:t>2022/6/25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0F15A6-E82C-4E1E-834E-C415C51F7D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599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5321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" y="0"/>
            <a:ext cx="9143499" cy="5143500"/>
          </a:xfrm>
          <a:prstGeom prst="rect">
            <a:avLst/>
          </a:prstGeom>
        </p:spPr>
      </p:pic>
      <p:grpSp>
        <p:nvGrpSpPr>
          <p:cNvPr id="2" name="组合 3"/>
          <p:cNvGrpSpPr/>
          <p:nvPr userDrawn="1"/>
        </p:nvGrpSpPr>
        <p:grpSpPr bwMode="auto">
          <a:xfrm flipH="1">
            <a:off x="-1" y="248018"/>
            <a:ext cx="1797166" cy="507206"/>
            <a:chOff x="2370576" y="533400"/>
            <a:chExt cx="2417494" cy="675969"/>
          </a:xfrm>
          <a:solidFill>
            <a:srgbClr val="EE1C39"/>
          </a:solidFill>
        </p:grpSpPr>
        <p:sp>
          <p:nvSpPr>
            <p:cNvPr id="3" name="矩形 2"/>
            <p:cNvSpPr/>
            <p:nvPr/>
          </p:nvSpPr>
          <p:spPr>
            <a:xfrm>
              <a:off x="2738030" y="533400"/>
              <a:ext cx="2050040" cy="67596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2370576" y="533400"/>
              <a:ext cx="623734" cy="67596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400" dirty="0">
                <a:cs typeface="+mn-ea"/>
                <a:sym typeface="+mn-lt"/>
              </a:endParaRPr>
            </a:p>
          </p:txBody>
        </p:sp>
      </p:grpSp>
      <p:sp>
        <p:nvSpPr>
          <p:cNvPr id="6" name="文本框 12"/>
          <p:cNvSpPr txBox="1">
            <a:spLocks noChangeArrowheads="1"/>
          </p:cNvSpPr>
          <p:nvPr userDrawn="1"/>
        </p:nvSpPr>
        <p:spPr bwMode="auto">
          <a:xfrm>
            <a:off x="-1" y="370296"/>
            <a:ext cx="1796090" cy="619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23" tIns="32511" rIns="65023" bIns="32511">
            <a:spAutoFit/>
          </a:bodyPr>
          <a:lstStyle>
            <a:lvl1pPr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panose="020B0606030504020204" pitchFamily="34" charset="0"/>
                <a:ea typeface="冬青黑体简体中文 W3" charset="-122"/>
              </a:defRPr>
            </a:lvl9pPr>
          </a:lstStyle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11680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2022/6/25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5072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0" r:id="rId2"/>
    <p:sldLayoutId id="2147483665" r:id="rId3"/>
    <p:sldLayoutId id="2147483668" r:id="rId4"/>
    <p:sldLayoutId id="2147483674" r:id="rId5"/>
  </p:sldLayoutIdLst>
  <p:transition/>
  <p:txStyles>
    <p:titleStyle>
      <a:lvl1pPr algn="ctr" defTabSz="914282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5" indent="-342855" algn="l" defTabSz="91428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4" indent="-285713" algn="l" defTabSz="91428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2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93" indent="-228570" algn="l" defTabSz="91428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33" indent="-228570" algn="l" defTabSz="91428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7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15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56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697" indent="-228570" algn="l" defTabSz="91428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0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22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63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04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4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985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26" algn="l" defTabSz="9142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5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4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1057523b42260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0601" y="627534"/>
            <a:ext cx="4403278" cy="3888433"/>
          </a:xfrm>
          <a:prstGeom prst="rect">
            <a:avLst/>
          </a:prstGeom>
          <a:noFill/>
        </p:spPr>
      </p:pic>
      <p:sp>
        <p:nvSpPr>
          <p:cNvPr id="2" name="矩形 1"/>
          <p:cNvSpPr/>
          <p:nvPr/>
        </p:nvSpPr>
        <p:spPr>
          <a:xfrm>
            <a:off x="8100392" y="4659982"/>
            <a:ext cx="74892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zh-TW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參考範例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  <p:grpSp>
        <p:nvGrpSpPr>
          <p:cNvPr id="19" name="群組 18"/>
          <p:cNvGrpSpPr/>
          <p:nvPr/>
        </p:nvGrpSpPr>
        <p:grpSpPr>
          <a:xfrm>
            <a:off x="107504" y="987574"/>
            <a:ext cx="4788024" cy="2517912"/>
            <a:chOff x="107504" y="987574"/>
            <a:chExt cx="4788024" cy="2517912"/>
          </a:xfrm>
        </p:grpSpPr>
        <p:sp>
          <p:nvSpPr>
            <p:cNvPr id="20" name="矩形 259"/>
            <p:cNvSpPr>
              <a:spLocks noChangeArrowheads="1"/>
            </p:cNvSpPr>
            <p:nvPr/>
          </p:nvSpPr>
          <p:spPr bwMode="auto">
            <a:xfrm>
              <a:off x="521169" y="987574"/>
              <a:ext cx="3960694" cy="9233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 defTabSz="457200">
                <a:buNone/>
                <a:defRPr/>
              </a:pPr>
              <a:r>
                <a:rPr lang="zh-TW" altLang="en-US" sz="6000" b="1" cap="all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  <a:sym typeface="+mn-lt"/>
                </a:rPr>
                <a:t>會計資訊系</a:t>
              </a:r>
              <a:endParaRPr lang="zh-CN" altLang="en-US" sz="6000" b="1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1" name="矩形 259"/>
            <p:cNvSpPr>
              <a:spLocks noChangeArrowheads="1"/>
            </p:cNvSpPr>
            <p:nvPr/>
          </p:nvSpPr>
          <p:spPr bwMode="auto">
            <a:xfrm>
              <a:off x="107504" y="1954485"/>
              <a:ext cx="4788024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>
                <a:buNone/>
                <a:defRPr/>
              </a:pP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Department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of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Accounting</a:t>
              </a:r>
              <a:r>
                <a:rPr lang="zh-TW" altLang="en-US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 </a:t>
              </a:r>
              <a:r>
                <a:rPr lang="en-US" altLang="zh-TW" sz="20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Information</a:t>
              </a:r>
              <a:endPara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2" name="矩形 259"/>
            <p:cNvSpPr>
              <a:spLocks noChangeArrowheads="1"/>
            </p:cNvSpPr>
            <p:nvPr/>
          </p:nvSpPr>
          <p:spPr bwMode="auto">
            <a:xfrm>
              <a:off x="1916324" y="3336209"/>
              <a:ext cx="1170384" cy="1692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>
                <a:buNone/>
                <a:defRPr/>
              </a:pPr>
              <a:r>
                <a:rPr lang="zh-TW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考生</a:t>
              </a:r>
              <a:r>
                <a:rPr lang="zh-TW" altLang="en-US" sz="1100">
                  <a:solidFill>
                    <a:schemeClr val="tx1">
                      <a:lumMod val="65000"/>
                      <a:lumOff val="35000"/>
                    </a:schemeClr>
                  </a:solidFill>
                  <a:cs typeface="Arial" panose="020B0604020202020204" pitchFamily="34" charset="0"/>
                  <a:sym typeface="+mn-lt"/>
                </a:rPr>
                <a:t>姓名：陳怡伶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cs typeface="Arial" panose="020B0604020202020204" pitchFamily="34" charset="0"/>
                <a:sym typeface="+mn-lt"/>
              </a:endParaRPr>
            </a:p>
          </p:txBody>
        </p:sp>
        <p:sp>
          <p:nvSpPr>
            <p:cNvPr id="23" name="矩形 259"/>
            <p:cNvSpPr>
              <a:spLocks noChangeArrowheads="1"/>
            </p:cNvSpPr>
            <p:nvPr/>
          </p:nvSpPr>
          <p:spPr bwMode="auto">
            <a:xfrm>
              <a:off x="827330" y="2356291"/>
              <a:ext cx="3348372" cy="6155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lvl="0" algn="ctr" defTabSz="457200">
                <a:buNone/>
                <a:defRPr/>
              </a:pPr>
              <a:endParaRPr lang="zh-CN" altLang="en-US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7010203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H_Text_1"/>
          <p:cNvSpPr/>
          <p:nvPr>
            <p:custDataLst>
              <p:tags r:id="rId2"/>
            </p:custDataLst>
          </p:nvPr>
        </p:nvSpPr>
        <p:spPr>
          <a:xfrm>
            <a:off x="3491880" y="2340090"/>
            <a:ext cx="5592949" cy="400110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zh-TW" altLang="en-US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請說明會計人未來的就業方向有哪些</a:t>
            </a:r>
            <a:r>
              <a:rPr lang="en-US" altLang="zh-TW" sz="2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?</a:t>
            </a:r>
            <a:endParaRPr lang="zh-CN" altLang="en-US" sz="2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34467" y="196114"/>
            <a:ext cx="3482116" cy="4947385"/>
          </a:xfrm>
          <a:custGeom>
            <a:avLst/>
            <a:gdLst>
              <a:gd name="connsiteX0" fmla="*/ 0 w 4092551"/>
              <a:gd name="connsiteY0" fmla="*/ 0 h 7232650"/>
              <a:gd name="connsiteX1" fmla="*/ 3970644 w 4092551"/>
              <a:gd name="connsiteY1" fmla="*/ 0 h 7232650"/>
              <a:gd name="connsiteX2" fmla="*/ 3901482 w 4092551"/>
              <a:gd name="connsiteY2" fmla="*/ 83956 h 7232650"/>
              <a:gd name="connsiteX3" fmla="*/ 3775778 w 4092551"/>
              <a:gd name="connsiteY3" fmla="*/ 271197 h 7232650"/>
              <a:gd name="connsiteX4" fmla="*/ 3665160 w 4092551"/>
              <a:gd name="connsiteY4" fmla="*/ 462568 h 7232650"/>
              <a:gd name="connsiteX5" fmla="*/ 3577168 w 4092551"/>
              <a:gd name="connsiteY5" fmla="*/ 656692 h 7232650"/>
              <a:gd name="connsiteX6" fmla="*/ 3501746 w 4092551"/>
              <a:gd name="connsiteY6" fmla="*/ 857702 h 7232650"/>
              <a:gd name="connsiteX7" fmla="*/ 3448950 w 4092551"/>
              <a:gd name="connsiteY7" fmla="*/ 1060085 h 7232650"/>
              <a:gd name="connsiteX8" fmla="*/ 3406211 w 4092551"/>
              <a:gd name="connsiteY8" fmla="*/ 1265224 h 7232650"/>
              <a:gd name="connsiteX9" fmla="*/ 3378556 w 4092551"/>
              <a:gd name="connsiteY9" fmla="*/ 1474493 h 7232650"/>
              <a:gd name="connsiteX10" fmla="*/ 3365985 w 4092551"/>
              <a:gd name="connsiteY10" fmla="*/ 1686516 h 7232650"/>
              <a:gd name="connsiteX11" fmla="*/ 3365985 w 4092551"/>
              <a:gd name="connsiteY11" fmla="*/ 1901292 h 7232650"/>
              <a:gd name="connsiteX12" fmla="*/ 3373529 w 4092551"/>
              <a:gd name="connsiteY12" fmla="*/ 2117444 h 7232650"/>
              <a:gd name="connsiteX13" fmla="*/ 3396154 w 4092551"/>
              <a:gd name="connsiteY13" fmla="*/ 2337728 h 7232650"/>
              <a:gd name="connsiteX14" fmla="*/ 3423810 w 4092551"/>
              <a:gd name="connsiteY14" fmla="*/ 2556633 h 7232650"/>
              <a:gd name="connsiteX15" fmla="*/ 3459007 w 4092551"/>
              <a:gd name="connsiteY15" fmla="*/ 2781047 h 7232650"/>
              <a:gd name="connsiteX16" fmla="*/ 3496718 w 4092551"/>
              <a:gd name="connsiteY16" fmla="*/ 3005461 h 7232650"/>
              <a:gd name="connsiteX17" fmla="*/ 3546999 w 4092551"/>
              <a:gd name="connsiteY17" fmla="*/ 3231249 h 7232650"/>
              <a:gd name="connsiteX18" fmla="*/ 3594766 w 4092551"/>
              <a:gd name="connsiteY18" fmla="*/ 3458416 h 7232650"/>
              <a:gd name="connsiteX19" fmla="*/ 3647561 w 4092551"/>
              <a:gd name="connsiteY19" fmla="*/ 3684206 h 7232650"/>
              <a:gd name="connsiteX20" fmla="*/ 3705385 w 4092551"/>
              <a:gd name="connsiteY20" fmla="*/ 3914125 h 7232650"/>
              <a:gd name="connsiteX21" fmla="*/ 3758180 w 4092551"/>
              <a:gd name="connsiteY21" fmla="*/ 4142670 h 7232650"/>
              <a:gd name="connsiteX22" fmla="*/ 3813489 w 4092551"/>
              <a:gd name="connsiteY22" fmla="*/ 4371213 h 7232650"/>
              <a:gd name="connsiteX23" fmla="*/ 3866285 w 4092551"/>
              <a:gd name="connsiteY23" fmla="*/ 4603887 h 7232650"/>
              <a:gd name="connsiteX24" fmla="*/ 3916566 w 4092551"/>
              <a:gd name="connsiteY24" fmla="*/ 4832430 h 7232650"/>
              <a:gd name="connsiteX25" fmla="*/ 3964334 w 4092551"/>
              <a:gd name="connsiteY25" fmla="*/ 5060974 h 7232650"/>
              <a:gd name="connsiteX26" fmla="*/ 4004558 w 4092551"/>
              <a:gd name="connsiteY26" fmla="*/ 5288141 h 7232650"/>
              <a:gd name="connsiteX27" fmla="*/ 4039755 w 4092551"/>
              <a:gd name="connsiteY27" fmla="*/ 5513930 h 7232650"/>
              <a:gd name="connsiteX28" fmla="*/ 4064896 w 4092551"/>
              <a:gd name="connsiteY28" fmla="*/ 5741097 h 7232650"/>
              <a:gd name="connsiteX29" fmla="*/ 4082494 w 4092551"/>
              <a:gd name="connsiteY29" fmla="*/ 5968264 h 7232650"/>
              <a:gd name="connsiteX30" fmla="*/ 4092551 w 4092551"/>
              <a:gd name="connsiteY30" fmla="*/ 6189924 h 7232650"/>
              <a:gd name="connsiteX31" fmla="*/ 4092551 w 4092551"/>
              <a:gd name="connsiteY31" fmla="*/ 6411583 h 7232650"/>
              <a:gd name="connsiteX32" fmla="*/ 4077466 w 4092551"/>
              <a:gd name="connsiteY32" fmla="*/ 6630490 h 7232650"/>
              <a:gd name="connsiteX33" fmla="*/ 4052325 w 4092551"/>
              <a:gd name="connsiteY33" fmla="*/ 6849396 h 7232650"/>
              <a:gd name="connsiteX34" fmla="*/ 4012101 w 4092551"/>
              <a:gd name="connsiteY34" fmla="*/ 7064172 h 7232650"/>
              <a:gd name="connsiteX35" fmla="*/ 3966153 w 4092551"/>
              <a:gd name="connsiteY35" fmla="*/ 7232650 h 7232650"/>
              <a:gd name="connsiteX36" fmla="*/ 3317841 w 4092551"/>
              <a:gd name="connsiteY36" fmla="*/ 7232650 h 7232650"/>
              <a:gd name="connsiteX37" fmla="*/ 3372178 w 4092551"/>
              <a:gd name="connsiteY37" fmla="*/ 7038402 h 7232650"/>
              <a:gd name="connsiteX38" fmla="*/ 3409977 w 4092551"/>
              <a:gd name="connsiteY38" fmla="*/ 6841630 h 7232650"/>
              <a:gd name="connsiteX39" fmla="*/ 3433602 w 4092551"/>
              <a:gd name="connsiteY39" fmla="*/ 6641073 h 7232650"/>
              <a:gd name="connsiteX40" fmla="*/ 3447778 w 4092551"/>
              <a:gd name="connsiteY40" fmla="*/ 6440516 h 7232650"/>
              <a:gd name="connsiteX41" fmla="*/ 3447778 w 4092551"/>
              <a:gd name="connsiteY41" fmla="*/ 6237437 h 7232650"/>
              <a:gd name="connsiteX42" fmla="*/ 3438327 w 4092551"/>
              <a:gd name="connsiteY42" fmla="*/ 6034358 h 7232650"/>
              <a:gd name="connsiteX43" fmla="*/ 3421790 w 4092551"/>
              <a:gd name="connsiteY43" fmla="*/ 5826233 h 7232650"/>
              <a:gd name="connsiteX44" fmla="*/ 3398165 w 4092551"/>
              <a:gd name="connsiteY44" fmla="*/ 5618108 h 7232650"/>
              <a:gd name="connsiteX45" fmla="*/ 3365090 w 4092551"/>
              <a:gd name="connsiteY45" fmla="*/ 5411245 h 7232650"/>
              <a:gd name="connsiteX46" fmla="*/ 3327290 w 4092551"/>
              <a:gd name="connsiteY46" fmla="*/ 5203120 h 7232650"/>
              <a:gd name="connsiteX47" fmla="*/ 3282402 w 4092551"/>
              <a:gd name="connsiteY47" fmla="*/ 4993734 h 7232650"/>
              <a:gd name="connsiteX48" fmla="*/ 3235153 w 4092551"/>
              <a:gd name="connsiteY48" fmla="*/ 4784348 h 7232650"/>
              <a:gd name="connsiteX49" fmla="*/ 3185540 w 4092551"/>
              <a:gd name="connsiteY49" fmla="*/ 4571178 h 7232650"/>
              <a:gd name="connsiteX50" fmla="*/ 3133565 w 4092551"/>
              <a:gd name="connsiteY50" fmla="*/ 4361792 h 7232650"/>
              <a:gd name="connsiteX51" fmla="*/ 3083953 w 4092551"/>
              <a:gd name="connsiteY51" fmla="*/ 4152405 h 7232650"/>
              <a:gd name="connsiteX52" fmla="*/ 3029615 w 4092551"/>
              <a:gd name="connsiteY52" fmla="*/ 3941758 h 7232650"/>
              <a:gd name="connsiteX53" fmla="*/ 2980003 w 4092551"/>
              <a:gd name="connsiteY53" fmla="*/ 3734895 h 7232650"/>
              <a:gd name="connsiteX54" fmla="*/ 2935115 w 4092551"/>
              <a:gd name="connsiteY54" fmla="*/ 3526770 h 7232650"/>
              <a:gd name="connsiteX55" fmla="*/ 2887865 w 4092551"/>
              <a:gd name="connsiteY55" fmla="*/ 3319907 h 7232650"/>
              <a:gd name="connsiteX56" fmla="*/ 2852428 w 4092551"/>
              <a:gd name="connsiteY56" fmla="*/ 3114306 h 7232650"/>
              <a:gd name="connsiteX57" fmla="*/ 2819353 w 4092551"/>
              <a:gd name="connsiteY57" fmla="*/ 2908704 h 7232650"/>
              <a:gd name="connsiteX58" fmla="*/ 2793365 w 4092551"/>
              <a:gd name="connsiteY58" fmla="*/ 2708147 h 7232650"/>
              <a:gd name="connsiteX59" fmla="*/ 2772103 w 4092551"/>
              <a:gd name="connsiteY59" fmla="*/ 2506328 h 7232650"/>
              <a:gd name="connsiteX60" fmla="*/ 2765015 w 4092551"/>
              <a:gd name="connsiteY60" fmla="*/ 2308294 h 7232650"/>
              <a:gd name="connsiteX61" fmla="*/ 2765015 w 4092551"/>
              <a:gd name="connsiteY61" fmla="*/ 2111522 h 7232650"/>
              <a:gd name="connsiteX62" fmla="*/ 2776827 w 4092551"/>
              <a:gd name="connsiteY62" fmla="*/ 1917273 h 7232650"/>
              <a:gd name="connsiteX63" fmla="*/ 2802815 w 4092551"/>
              <a:gd name="connsiteY63" fmla="*/ 1725546 h 7232650"/>
              <a:gd name="connsiteX64" fmla="*/ 2842978 w 4092551"/>
              <a:gd name="connsiteY64" fmla="*/ 1537603 h 7232650"/>
              <a:gd name="connsiteX65" fmla="*/ 2892590 w 4092551"/>
              <a:gd name="connsiteY65" fmla="*/ 1352182 h 7232650"/>
              <a:gd name="connsiteX66" fmla="*/ 2963465 w 4092551"/>
              <a:gd name="connsiteY66" fmla="*/ 1168023 h 7232650"/>
              <a:gd name="connsiteX67" fmla="*/ 3046152 w 4092551"/>
              <a:gd name="connsiteY67" fmla="*/ 990172 h 7232650"/>
              <a:gd name="connsiteX68" fmla="*/ 3150102 w 4092551"/>
              <a:gd name="connsiteY68" fmla="*/ 814841 h 7232650"/>
              <a:gd name="connsiteX69" fmla="*/ 3268228 w 4092551"/>
              <a:gd name="connsiteY69" fmla="*/ 643297 h 7232650"/>
              <a:gd name="connsiteX70" fmla="*/ 3409977 w 4092551"/>
              <a:gd name="connsiteY70" fmla="*/ 475536 h 7232650"/>
              <a:gd name="connsiteX71" fmla="*/ 3570627 w 4092551"/>
              <a:gd name="connsiteY71" fmla="*/ 314081 h 7232650"/>
              <a:gd name="connsiteX72" fmla="*/ 3752540 w 4092551"/>
              <a:gd name="connsiteY72" fmla="*/ 155149 h 7232650"/>
              <a:gd name="connsiteX73" fmla="*/ 3960440 w 4092551"/>
              <a:gd name="connsiteY73" fmla="*/ 2 h 7232650"/>
              <a:gd name="connsiteX74" fmla="*/ 2301446 w 4092551"/>
              <a:gd name="connsiteY74" fmla="*/ 2 h 7232650"/>
              <a:gd name="connsiteX75" fmla="*/ 2301446 w 4092551"/>
              <a:gd name="connsiteY75" fmla="*/ 0 h 7232650"/>
              <a:gd name="connsiteX76" fmla="*/ 0 w 4092551"/>
              <a:gd name="connsiteY76" fmla="*/ 0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4092551" h="7232650">
                <a:moveTo>
                  <a:pt x="0" y="0"/>
                </a:moveTo>
                <a:lnTo>
                  <a:pt x="3970644" y="0"/>
                </a:lnTo>
                <a:lnTo>
                  <a:pt x="3901482" y="83956"/>
                </a:lnTo>
                <a:lnTo>
                  <a:pt x="3775778" y="271197"/>
                </a:lnTo>
                <a:lnTo>
                  <a:pt x="3665160" y="462568"/>
                </a:lnTo>
                <a:lnTo>
                  <a:pt x="3577168" y="656692"/>
                </a:lnTo>
                <a:lnTo>
                  <a:pt x="3501746" y="857702"/>
                </a:lnTo>
                <a:lnTo>
                  <a:pt x="3448950" y="1060085"/>
                </a:lnTo>
                <a:lnTo>
                  <a:pt x="3406211" y="1265224"/>
                </a:lnTo>
                <a:lnTo>
                  <a:pt x="3378556" y="1474493"/>
                </a:lnTo>
                <a:lnTo>
                  <a:pt x="3365985" y="1686516"/>
                </a:lnTo>
                <a:lnTo>
                  <a:pt x="3365985" y="1901292"/>
                </a:lnTo>
                <a:lnTo>
                  <a:pt x="3373529" y="2117444"/>
                </a:lnTo>
                <a:lnTo>
                  <a:pt x="3396154" y="2337728"/>
                </a:lnTo>
                <a:lnTo>
                  <a:pt x="3423810" y="2556633"/>
                </a:lnTo>
                <a:lnTo>
                  <a:pt x="3459007" y="2781047"/>
                </a:lnTo>
                <a:lnTo>
                  <a:pt x="3496718" y="3005461"/>
                </a:lnTo>
                <a:lnTo>
                  <a:pt x="3546999" y="3231249"/>
                </a:lnTo>
                <a:lnTo>
                  <a:pt x="3594766" y="3458416"/>
                </a:lnTo>
                <a:lnTo>
                  <a:pt x="3647561" y="3684206"/>
                </a:lnTo>
                <a:lnTo>
                  <a:pt x="3705385" y="3914125"/>
                </a:lnTo>
                <a:lnTo>
                  <a:pt x="3758180" y="4142670"/>
                </a:lnTo>
                <a:lnTo>
                  <a:pt x="3813489" y="4371213"/>
                </a:lnTo>
                <a:lnTo>
                  <a:pt x="3866285" y="4603887"/>
                </a:lnTo>
                <a:lnTo>
                  <a:pt x="3916566" y="4832430"/>
                </a:lnTo>
                <a:lnTo>
                  <a:pt x="3964334" y="5060974"/>
                </a:lnTo>
                <a:lnTo>
                  <a:pt x="4004558" y="5288141"/>
                </a:lnTo>
                <a:lnTo>
                  <a:pt x="4039755" y="5513930"/>
                </a:lnTo>
                <a:lnTo>
                  <a:pt x="4064896" y="5741097"/>
                </a:lnTo>
                <a:lnTo>
                  <a:pt x="4082494" y="5968264"/>
                </a:lnTo>
                <a:lnTo>
                  <a:pt x="4092551" y="6189924"/>
                </a:lnTo>
                <a:lnTo>
                  <a:pt x="4092551" y="6411583"/>
                </a:lnTo>
                <a:lnTo>
                  <a:pt x="4077466" y="6630490"/>
                </a:lnTo>
                <a:lnTo>
                  <a:pt x="4052325" y="6849396"/>
                </a:lnTo>
                <a:lnTo>
                  <a:pt x="4012101" y="7064172"/>
                </a:lnTo>
                <a:lnTo>
                  <a:pt x="3966153" y="7232650"/>
                </a:lnTo>
                <a:lnTo>
                  <a:pt x="3317841" y="7232650"/>
                </a:lnTo>
                <a:lnTo>
                  <a:pt x="3372178" y="7038402"/>
                </a:lnTo>
                <a:lnTo>
                  <a:pt x="3409977" y="6841630"/>
                </a:lnTo>
                <a:lnTo>
                  <a:pt x="3433602" y="6641073"/>
                </a:lnTo>
                <a:lnTo>
                  <a:pt x="3447778" y="6440516"/>
                </a:lnTo>
                <a:lnTo>
                  <a:pt x="3447778" y="6237437"/>
                </a:lnTo>
                <a:lnTo>
                  <a:pt x="3438327" y="6034358"/>
                </a:lnTo>
                <a:lnTo>
                  <a:pt x="3421790" y="5826233"/>
                </a:lnTo>
                <a:lnTo>
                  <a:pt x="3398165" y="5618108"/>
                </a:lnTo>
                <a:lnTo>
                  <a:pt x="3365090" y="5411245"/>
                </a:lnTo>
                <a:lnTo>
                  <a:pt x="3327290" y="5203120"/>
                </a:lnTo>
                <a:lnTo>
                  <a:pt x="3282402" y="4993734"/>
                </a:lnTo>
                <a:lnTo>
                  <a:pt x="3235153" y="4784348"/>
                </a:lnTo>
                <a:lnTo>
                  <a:pt x="3185540" y="4571178"/>
                </a:lnTo>
                <a:lnTo>
                  <a:pt x="3133565" y="4361792"/>
                </a:lnTo>
                <a:lnTo>
                  <a:pt x="3083953" y="4152405"/>
                </a:lnTo>
                <a:lnTo>
                  <a:pt x="3029615" y="3941758"/>
                </a:lnTo>
                <a:lnTo>
                  <a:pt x="2980003" y="3734895"/>
                </a:lnTo>
                <a:lnTo>
                  <a:pt x="2935115" y="3526770"/>
                </a:lnTo>
                <a:lnTo>
                  <a:pt x="2887865" y="3319907"/>
                </a:lnTo>
                <a:lnTo>
                  <a:pt x="2852428" y="3114306"/>
                </a:lnTo>
                <a:lnTo>
                  <a:pt x="2819353" y="2908704"/>
                </a:lnTo>
                <a:lnTo>
                  <a:pt x="2793365" y="2708147"/>
                </a:lnTo>
                <a:lnTo>
                  <a:pt x="2772103" y="2506328"/>
                </a:lnTo>
                <a:lnTo>
                  <a:pt x="2765015" y="2308294"/>
                </a:lnTo>
                <a:lnTo>
                  <a:pt x="2765015" y="2111522"/>
                </a:lnTo>
                <a:lnTo>
                  <a:pt x="2776827" y="1917273"/>
                </a:lnTo>
                <a:lnTo>
                  <a:pt x="2802815" y="1725546"/>
                </a:lnTo>
                <a:lnTo>
                  <a:pt x="2842978" y="1537603"/>
                </a:lnTo>
                <a:lnTo>
                  <a:pt x="2892590" y="1352182"/>
                </a:lnTo>
                <a:lnTo>
                  <a:pt x="2963465" y="1168023"/>
                </a:lnTo>
                <a:lnTo>
                  <a:pt x="3046152" y="990172"/>
                </a:lnTo>
                <a:lnTo>
                  <a:pt x="3150102" y="814841"/>
                </a:lnTo>
                <a:lnTo>
                  <a:pt x="3268228" y="643297"/>
                </a:lnTo>
                <a:lnTo>
                  <a:pt x="3409977" y="475536"/>
                </a:lnTo>
                <a:lnTo>
                  <a:pt x="3570627" y="314081"/>
                </a:lnTo>
                <a:lnTo>
                  <a:pt x="3752540" y="155149"/>
                </a:lnTo>
                <a:lnTo>
                  <a:pt x="3960440" y="2"/>
                </a:lnTo>
                <a:lnTo>
                  <a:pt x="2301446" y="2"/>
                </a:lnTo>
                <a:lnTo>
                  <a:pt x="230144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65023" tIns="32511" rIns="65023" bIns="32511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-1" y="0"/>
            <a:ext cx="3650298" cy="5143501"/>
          </a:xfrm>
          <a:custGeom>
            <a:avLst/>
            <a:gdLst>
              <a:gd name="connsiteX0" fmla="*/ 0 w 5137382"/>
              <a:gd name="connsiteY0" fmla="*/ 0 h 7232652"/>
              <a:gd name="connsiteX1" fmla="*/ 3477047 w 5137382"/>
              <a:gd name="connsiteY1" fmla="*/ 0 h 7232652"/>
              <a:gd name="connsiteX2" fmla="*/ 3477047 w 5137382"/>
              <a:gd name="connsiteY2" fmla="*/ 2 h 7232652"/>
              <a:gd name="connsiteX3" fmla="*/ 5137382 w 5137382"/>
              <a:gd name="connsiteY3" fmla="*/ 2 h 7232652"/>
              <a:gd name="connsiteX4" fmla="*/ 4929314 w 5137382"/>
              <a:gd name="connsiteY4" fmla="*/ 155149 h 7232652"/>
              <a:gd name="connsiteX5" fmla="*/ 4747254 w 5137382"/>
              <a:gd name="connsiteY5" fmla="*/ 314081 h 7232652"/>
              <a:gd name="connsiteX6" fmla="*/ 4586474 w 5137382"/>
              <a:gd name="connsiteY6" fmla="*/ 475535 h 7232652"/>
              <a:gd name="connsiteX7" fmla="*/ 4444610 w 5137382"/>
              <a:gd name="connsiteY7" fmla="*/ 643296 h 7232652"/>
              <a:gd name="connsiteX8" fmla="*/ 4326389 w 5137382"/>
              <a:gd name="connsiteY8" fmla="*/ 814841 h 7232652"/>
              <a:gd name="connsiteX9" fmla="*/ 4222355 w 5137382"/>
              <a:gd name="connsiteY9" fmla="*/ 990171 h 7232652"/>
              <a:gd name="connsiteX10" fmla="*/ 4139601 w 5137382"/>
              <a:gd name="connsiteY10" fmla="*/ 1168023 h 7232652"/>
              <a:gd name="connsiteX11" fmla="*/ 4068669 w 5137382"/>
              <a:gd name="connsiteY11" fmla="*/ 1352182 h 7232652"/>
              <a:gd name="connsiteX12" fmla="*/ 4019016 w 5137382"/>
              <a:gd name="connsiteY12" fmla="*/ 1537602 h 7232652"/>
              <a:gd name="connsiteX13" fmla="*/ 3978821 w 5137382"/>
              <a:gd name="connsiteY13" fmla="*/ 1725545 h 7232652"/>
              <a:gd name="connsiteX14" fmla="*/ 3952812 w 5137382"/>
              <a:gd name="connsiteY14" fmla="*/ 1917272 h 7232652"/>
              <a:gd name="connsiteX15" fmla="*/ 3940990 w 5137382"/>
              <a:gd name="connsiteY15" fmla="*/ 2111522 h 7232652"/>
              <a:gd name="connsiteX16" fmla="*/ 3940990 w 5137382"/>
              <a:gd name="connsiteY16" fmla="*/ 2308294 h 7232652"/>
              <a:gd name="connsiteX17" fmla="*/ 3948084 w 5137382"/>
              <a:gd name="connsiteY17" fmla="*/ 2506328 h 7232652"/>
              <a:gd name="connsiteX18" fmla="*/ 3969363 w 5137382"/>
              <a:gd name="connsiteY18" fmla="*/ 2708146 h 7232652"/>
              <a:gd name="connsiteX19" fmla="*/ 3995372 w 5137382"/>
              <a:gd name="connsiteY19" fmla="*/ 2908703 h 7232652"/>
              <a:gd name="connsiteX20" fmla="*/ 4028474 w 5137382"/>
              <a:gd name="connsiteY20" fmla="*/ 3114305 h 7232652"/>
              <a:gd name="connsiteX21" fmla="*/ 4063940 w 5137382"/>
              <a:gd name="connsiteY21" fmla="*/ 3319907 h 7232652"/>
              <a:gd name="connsiteX22" fmla="*/ 4111228 w 5137382"/>
              <a:gd name="connsiteY22" fmla="*/ 3526770 h 7232652"/>
              <a:gd name="connsiteX23" fmla="*/ 4156152 w 5137382"/>
              <a:gd name="connsiteY23" fmla="*/ 3734895 h 7232652"/>
              <a:gd name="connsiteX24" fmla="*/ 4205804 w 5137382"/>
              <a:gd name="connsiteY24" fmla="*/ 3941758 h 7232652"/>
              <a:gd name="connsiteX25" fmla="*/ 4260186 w 5137382"/>
              <a:gd name="connsiteY25" fmla="*/ 4152405 h 7232652"/>
              <a:gd name="connsiteX26" fmla="*/ 4309838 w 5137382"/>
              <a:gd name="connsiteY26" fmla="*/ 4361792 h 7232652"/>
              <a:gd name="connsiteX27" fmla="*/ 4361855 w 5137382"/>
              <a:gd name="connsiteY27" fmla="*/ 4571178 h 7232652"/>
              <a:gd name="connsiteX28" fmla="*/ 4411508 w 5137382"/>
              <a:gd name="connsiteY28" fmla="*/ 4784348 h 7232652"/>
              <a:gd name="connsiteX29" fmla="*/ 4458796 w 5137382"/>
              <a:gd name="connsiteY29" fmla="*/ 4993734 h 7232652"/>
              <a:gd name="connsiteX30" fmla="*/ 4503720 w 5137382"/>
              <a:gd name="connsiteY30" fmla="*/ 5203120 h 7232652"/>
              <a:gd name="connsiteX31" fmla="*/ 4541550 w 5137382"/>
              <a:gd name="connsiteY31" fmla="*/ 5411245 h 7232652"/>
              <a:gd name="connsiteX32" fmla="*/ 4574652 w 5137382"/>
              <a:gd name="connsiteY32" fmla="*/ 5618108 h 7232652"/>
              <a:gd name="connsiteX33" fmla="*/ 4598296 w 5137382"/>
              <a:gd name="connsiteY33" fmla="*/ 5826233 h 7232652"/>
              <a:gd name="connsiteX34" fmla="*/ 4614847 w 5137382"/>
              <a:gd name="connsiteY34" fmla="*/ 6034358 h 7232652"/>
              <a:gd name="connsiteX35" fmla="*/ 4624305 w 5137382"/>
              <a:gd name="connsiteY35" fmla="*/ 6237437 h 7232652"/>
              <a:gd name="connsiteX36" fmla="*/ 4624305 w 5137382"/>
              <a:gd name="connsiteY36" fmla="*/ 6440516 h 7232652"/>
              <a:gd name="connsiteX37" fmla="*/ 4610118 w 5137382"/>
              <a:gd name="connsiteY37" fmla="*/ 6641073 h 7232652"/>
              <a:gd name="connsiteX38" fmla="*/ 4586474 w 5137382"/>
              <a:gd name="connsiteY38" fmla="*/ 6841630 h 7232652"/>
              <a:gd name="connsiteX39" fmla="*/ 4548644 w 5137382"/>
              <a:gd name="connsiteY39" fmla="*/ 7038402 h 7232652"/>
              <a:gd name="connsiteX40" fmla="*/ 4494262 w 5137382"/>
              <a:gd name="connsiteY40" fmla="*/ 7232652 h 7232652"/>
              <a:gd name="connsiteX41" fmla="*/ 3042515 w 5137382"/>
              <a:gd name="connsiteY41" fmla="*/ 7232652 h 7232652"/>
              <a:gd name="connsiteX42" fmla="*/ 3042515 w 5137382"/>
              <a:gd name="connsiteY42" fmla="*/ 7232650 h 7232652"/>
              <a:gd name="connsiteX43" fmla="*/ 0 w 5137382"/>
              <a:gd name="connsiteY43" fmla="*/ 7232650 h 723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5137382" h="7232652">
                <a:moveTo>
                  <a:pt x="0" y="0"/>
                </a:moveTo>
                <a:lnTo>
                  <a:pt x="3477047" y="0"/>
                </a:lnTo>
                <a:lnTo>
                  <a:pt x="3477047" y="2"/>
                </a:lnTo>
                <a:lnTo>
                  <a:pt x="5137382" y="2"/>
                </a:lnTo>
                <a:lnTo>
                  <a:pt x="4929314" y="155149"/>
                </a:lnTo>
                <a:lnTo>
                  <a:pt x="4747254" y="314081"/>
                </a:lnTo>
                <a:lnTo>
                  <a:pt x="4586474" y="475535"/>
                </a:lnTo>
                <a:lnTo>
                  <a:pt x="4444610" y="643296"/>
                </a:lnTo>
                <a:lnTo>
                  <a:pt x="4326389" y="814841"/>
                </a:lnTo>
                <a:lnTo>
                  <a:pt x="4222355" y="990171"/>
                </a:lnTo>
                <a:lnTo>
                  <a:pt x="4139601" y="1168023"/>
                </a:lnTo>
                <a:lnTo>
                  <a:pt x="4068669" y="1352182"/>
                </a:lnTo>
                <a:lnTo>
                  <a:pt x="4019016" y="1537602"/>
                </a:lnTo>
                <a:lnTo>
                  <a:pt x="3978821" y="1725545"/>
                </a:lnTo>
                <a:lnTo>
                  <a:pt x="3952812" y="1917272"/>
                </a:lnTo>
                <a:lnTo>
                  <a:pt x="3940990" y="2111522"/>
                </a:lnTo>
                <a:lnTo>
                  <a:pt x="3940990" y="2308294"/>
                </a:lnTo>
                <a:lnTo>
                  <a:pt x="3948084" y="2506328"/>
                </a:lnTo>
                <a:lnTo>
                  <a:pt x="3969363" y="2708146"/>
                </a:lnTo>
                <a:lnTo>
                  <a:pt x="3995372" y="2908703"/>
                </a:lnTo>
                <a:lnTo>
                  <a:pt x="4028474" y="3114305"/>
                </a:lnTo>
                <a:lnTo>
                  <a:pt x="4063940" y="3319907"/>
                </a:lnTo>
                <a:lnTo>
                  <a:pt x="4111228" y="3526770"/>
                </a:lnTo>
                <a:lnTo>
                  <a:pt x="4156152" y="3734895"/>
                </a:lnTo>
                <a:lnTo>
                  <a:pt x="4205804" y="3941758"/>
                </a:lnTo>
                <a:lnTo>
                  <a:pt x="4260186" y="4152405"/>
                </a:lnTo>
                <a:lnTo>
                  <a:pt x="4309838" y="4361792"/>
                </a:lnTo>
                <a:lnTo>
                  <a:pt x="4361855" y="4571178"/>
                </a:lnTo>
                <a:lnTo>
                  <a:pt x="4411508" y="4784348"/>
                </a:lnTo>
                <a:lnTo>
                  <a:pt x="4458796" y="4993734"/>
                </a:lnTo>
                <a:lnTo>
                  <a:pt x="4503720" y="5203120"/>
                </a:lnTo>
                <a:lnTo>
                  <a:pt x="4541550" y="5411245"/>
                </a:lnTo>
                <a:lnTo>
                  <a:pt x="4574652" y="5618108"/>
                </a:lnTo>
                <a:lnTo>
                  <a:pt x="4598296" y="5826233"/>
                </a:lnTo>
                <a:lnTo>
                  <a:pt x="4614847" y="6034358"/>
                </a:lnTo>
                <a:lnTo>
                  <a:pt x="4624305" y="6237437"/>
                </a:lnTo>
                <a:lnTo>
                  <a:pt x="4624305" y="6440516"/>
                </a:lnTo>
                <a:lnTo>
                  <a:pt x="4610118" y="6641073"/>
                </a:lnTo>
                <a:lnTo>
                  <a:pt x="4586474" y="6841630"/>
                </a:lnTo>
                <a:lnTo>
                  <a:pt x="4548644" y="7038402"/>
                </a:lnTo>
                <a:lnTo>
                  <a:pt x="4494262" y="7232652"/>
                </a:lnTo>
                <a:lnTo>
                  <a:pt x="3042515" y="7232652"/>
                </a:lnTo>
                <a:lnTo>
                  <a:pt x="3042515" y="7232650"/>
                </a:lnTo>
                <a:lnTo>
                  <a:pt x="0" y="723265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/>
          </a:p>
        </p:txBody>
      </p:sp>
      <p:sp>
        <p:nvSpPr>
          <p:cNvPr id="25" name="MH_Others_1"/>
          <p:cNvSpPr txBox="1"/>
          <p:nvPr>
            <p:custDataLst>
              <p:tags r:id="rId3"/>
            </p:custDataLst>
          </p:nvPr>
        </p:nvSpPr>
        <p:spPr>
          <a:xfrm>
            <a:off x="494986" y="2074498"/>
            <a:ext cx="2043664" cy="72228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TW" altLang="en-US" sz="47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題目</a:t>
            </a:r>
            <a:endParaRPr lang="zh-CN" altLang="en-US" sz="47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MH_Others_2"/>
          <p:cNvSpPr txBox="1"/>
          <p:nvPr>
            <p:custDataLst>
              <p:tags r:id="rId4"/>
            </p:custDataLst>
          </p:nvPr>
        </p:nvSpPr>
        <p:spPr>
          <a:xfrm>
            <a:off x="505307" y="2796786"/>
            <a:ext cx="2023020" cy="306425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0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TOPIC</a:t>
            </a:r>
            <a:endParaRPr lang="zh-CN" altLang="en-US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131590"/>
            <a:ext cx="1080000" cy="108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7426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 animBg="1"/>
      <p:bldP spid="24" grpId="0" animBg="1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4175477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財務會計人員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612546" y="1275606"/>
            <a:ext cx="79919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 algn="just" hangingPunct="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規劃及建立公司會計作業流程，並覆核各項會計作業，以符合財會及稅務之規定。主要工作為應收應付核帳、編製損益表與資產負債表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..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等報表、預測</a:t>
            </a:r>
            <a:r>
              <a:rPr lang="zh-TW" altLang="en-US" sz="2000">
                <a:latin typeface="標楷體" panose="03000509000000000000" pitchFamily="65" charset="-120"/>
                <a:ea typeface="標楷體" panose="03000509000000000000" pitchFamily="65" charset="-120"/>
              </a:rPr>
              <a:t>公司各項財務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指標，並提供公司財務建議執行各項與資金有關之財務作業等相關內容。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250998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431949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稅務人員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859782"/>
            <a:ext cx="5616624" cy="2283718"/>
          </a:xfrm>
          <a:prstGeom prst="rect">
            <a:avLst/>
          </a:prstGeom>
        </p:spPr>
      </p:pic>
      <p:sp>
        <p:nvSpPr>
          <p:cNvPr id="5" name="文字方塊 4"/>
          <p:cNvSpPr txBox="1"/>
          <p:nvPr/>
        </p:nvSpPr>
        <p:spPr>
          <a:xfrm>
            <a:off x="1043608" y="959760"/>
            <a:ext cx="75608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hangingPunct="0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辦理國稅稽徵業務。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1043608" y="1320319"/>
            <a:ext cx="77048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主要工作內容為：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辦理綜所稅之收件、課稅資料蒐集、個案調查及相關行政業務。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辦理營所稅結算及未分配盈餘申報案件之調查、核定及相關行政。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Wingdings" panose="05000000000000000000" pitchFamily="2" charset="2"/>
              <a:buAutoNum type="circleNumWdWhitePlain"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辦理營業稅稽徵相關事宜。</a:t>
            </a:r>
          </a:p>
        </p:txBody>
      </p:sp>
    </p:spTree>
    <p:extLst>
      <p:ext uri="{BB962C8B-B14F-4D97-AF65-F5344CB8AC3E}">
        <p14:creationId xmlns:p14="http://schemas.microsoft.com/office/powerpoint/2010/main" val="6983305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612546" y="140608"/>
            <a:ext cx="431949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500" b="1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內部及外部稽核人員</a:t>
            </a:r>
          </a:p>
        </p:txBody>
      </p:sp>
      <p:pic>
        <p:nvPicPr>
          <p:cNvPr id="4" name="圖片 3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363837"/>
            <a:ext cx="5616624" cy="1778783"/>
          </a:xfrm>
          <a:prstGeom prst="rect">
            <a:avLst/>
          </a:prstGeom>
        </p:spPr>
      </p:pic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484635"/>
              </p:ext>
            </p:extLst>
          </p:nvPr>
        </p:nvGraphicFramePr>
        <p:xfrm>
          <a:off x="1332000" y="878973"/>
          <a:ext cx="64800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000">
                  <a:extLst>
                    <a:ext uri="{9D8B030D-6E8A-4147-A177-3AD203B41FA5}">
                      <a16:colId xmlns:a16="http://schemas.microsoft.com/office/drawing/2014/main" val="1469730790"/>
                    </a:ext>
                  </a:extLst>
                </a:gridCol>
                <a:gridCol w="3240000">
                  <a:extLst>
                    <a:ext uri="{9D8B030D-6E8A-4147-A177-3AD203B41FA5}">
                      <a16:colId xmlns:a16="http://schemas.microsoft.com/office/drawing/2014/main" val="1871193061"/>
                    </a:ext>
                  </a:extLst>
                </a:gridCol>
              </a:tblGrid>
              <a:tr h="357143">
                <a:tc>
                  <a:txBody>
                    <a:bodyPr/>
                    <a:lstStyle/>
                    <a:p>
                      <a:pPr marL="0" marR="0" lvl="0" indent="0" algn="ctr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內部稽核人員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外部稽核人員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1664310"/>
                  </a:ext>
                </a:extLst>
              </a:tr>
              <a:tr h="1937380">
                <a:tc>
                  <a:txBody>
                    <a:bodyPr/>
                    <a:lstStyle/>
                    <a:p>
                      <a:pPr marL="0" marR="0" lvl="0" indent="0" algn="l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內部稽核之建立、執行、修訂與檢討，協助落實內控制度。主要工作內容為內部控制及內部稽核制度規劃與修訂、內部稽核工作執行、稽核報告之撰寫等相關內容。</a:t>
                      </a:r>
                      <a:endParaRPr lang="en-US" altLang="zh-TW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28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審查核定財務收支狀況並提供審計相關諮詢。主要工作內容為檢查帳目數字、被登入資料與文件等，確保其正確性，數字的正確與編碼的無誤等相關內容。</a:t>
                      </a:r>
                      <a:endParaRPr lang="en-US" altLang="zh-TW" sz="1800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8095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12351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Office 主题​​">
  <a:themeElements>
    <a:clrScheme name="自定义 1096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1F4B70"/>
      </a:accent1>
      <a:accent2>
        <a:srgbClr val="E88D22"/>
      </a:accent2>
      <a:accent3>
        <a:srgbClr val="1F4B70"/>
      </a:accent3>
      <a:accent4>
        <a:srgbClr val="E88D22"/>
      </a:accent4>
      <a:accent5>
        <a:srgbClr val="1F4B70"/>
      </a:accent5>
      <a:accent6>
        <a:srgbClr val="E88D22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4073</TotalTime>
  <Words>249</Words>
  <Application>Microsoft Office PowerPoint</Application>
  <PresentationFormat>如螢幕大小 (16:9)</PresentationFormat>
  <Paragraphs>22</Paragraphs>
  <Slides>5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4" baseType="lpstr">
      <vt:lpstr>微软雅黑</vt:lpstr>
      <vt:lpstr>宋体</vt:lpstr>
      <vt:lpstr>微軟正黑體</vt:lpstr>
      <vt:lpstr>新細明體</vt:lpstr>
      <vt:lpstr>標楷體</vt:lpstr>
      <vt:lpstr>Arial</vt:lpstr>
      <vt:lpstr>Calibri</vt:lpstr>
      <vt:lpstr>Wingdings</vt:lpstr>
      <vt:lpstr>Office 主题​​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李麗明</cp:lastModifiedBy>
  <cp:revision>444</cp:revision>
  <cp:lastPrinted>2022-06-25T07:19:05Z</cp:lastPrinted>
  <dcterms:created xsi:type="dcterms:W3CDTF">2014-11-09T01:07:25Z</dcterms:created>
  <dcterms:modified xsi:type="dcterms:W3CDTF">2022-06-25T07:21:15Z</dcterms:modified>
</cp:coreProperties>
</file>